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58" r:id="rId13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1F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7" d="100"/>
          <a:sy n="97" d="100"/>
        </p:scale>
        <p:origin x="1638" y="84"/>
      </p:cViewPr>
      <p:guideLst>
        <p:guide orient="horz" pos="235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2" name="AutoShape 3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053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38762" cy="400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2025" cy="480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 smtClean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5013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5012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5013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5012" cy="52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FD967332-6B6C-48D8-8977-41E57068F3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6741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524446C-E3F9-44E8-8265-5347053F8AD5}" type="slidenum">
              <a:rPr lang="ru-RU" altLang="ru-RU" sz="1400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ru-RU" sz="1400" smtClean="0"/>
          </a:p>
        </p:txBody>
      </p:sp>
      <p:sp>
        <p:nvSpPr>
          <p:cNvPr id="30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6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6638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5ECEB20-E0B0-4231-BC00-BA4638EA2A3F}" type="slidenum">
              <a:rPr lang="ru-RU" altLang="ru-RU" sz="1400" smtClean="0"/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ru-RU" altLang="ru-RU" sz="1400" smtClean="0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43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5ECEB20-E0B0-4231-BC00-BA4638EA2A3F}" type="slidenum">
              <a:rPr lang="ru-RU" altLang="ru-RU" sz="1400" smtClean="0"/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ru-RU" altLang="ru-RU" sz="1400" smtClean="0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421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41FA7CB-E694-43A8-B244-84E16057BB8F}" type="slidenum">
              <a:rPr lang="ru-RU" altLang="ru-RU" sz="1400" smtClean="0"/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ru-RU" altLang="ru-RU" sz="1400" smtClean="0"/>
          </a:p>
        </p:txBody>
      </p:sp>
      <p:sp>
        <p:nvSpPr>
          <p:cNvPr id="51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4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94552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5ECEB20-E0B0-4231-BC00-BA4638EA2A3F}" type="slidenum">
              <a:rPr lang="ru-RU" altLang="ru-RU" sz="1400" smtClean="0"/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ru-RU" altLang="ru-RU" sz="1400" smtClean="0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7528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5ECEB20-E0B0-4231-BC00-BA4638EA2A3F}" type="slidenum">
              <a:rPr lang="ru-RU" altLang="ru-RU" sz="1400" smtClean="0"/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ru-RU" altLang="ru-RU" sz="1400" smtClean="0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2713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5ECEB20-E0B0-4231-BC00-BA4638EA2A3F}" type="slidenum">
              <a:rPr lang="ru-RU" altLang="ru-RU" sz="1400" smtClean="0"/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ru-RU" altLang="ru-RU" sz="1400" smtClean="0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8367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5ECEB20-E0B0-4231-BC00-BA4638EA2A3F}" type="slidenum">
              <a:rPr lang="ru-RU" altLang="ru-RU" sz="1400" smtClean="0"/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ru-RU" altLang="ru-RU" sz="1400" smtClean="0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2516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5ECEB20-E0B0-4231-BC00-BA4638EA2A3F}" type="slidenum">
              <a:rPr lang="ru-RU" altLang="ru-RU" sz="1400" smtClean="0"/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ru-RU" altLang="ru-RU" sz="1400" smtClean="0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1012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5ECEB20-E0B0-4231-BC00-BA4638EA2A3F}" type="slidenum">
              <a:rPr lang="ru-RU" altLang="ru-RU" sz="1400" smtClean="0"/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ru-RU" altLang="ru-RU" sz="1400" smtClean="0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6603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5ECEB20-E0B0-4231-BC00-BA4638EA2A3F}" type="slidenum">
              <a:rPr lang="ru-RU" altLang="ru-RU" sz="1400" smtClean="0"/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ru-RU" altLang="ru-RU" sz="1400" smtClean="0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2" name="Заметки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6973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5ECEB20-E0B0-4231-BC00-BA4638EA2A3F}" type="slidenum">
              <a:rPr lang="ru-RU" altLang="ru-RU" sz="1400" smtClean="0"/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ru-RU" altLang="ru-RU" sz="1400" smtClean="0"/>
          </a:p>
        </p:txBody>
      </p:sp>
      <p:sp>
        <p:nvSpPr>
          <p:cNvPr id="40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75927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0475" y="1236663"/>
            <a:ext cx="7559675" cy="263207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0475" y="3970338"/>
            <a:ext cx="7559675" cy="18256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FF2C3-8583-4062-92C0-BFD07B3437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1319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4D334-C7BE-4474-9C1B-81EE2DADA5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3129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2500" y="300038"/>
            <a:ext cx="2265363" cy="58435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0038"/>
            <a:ext cx="6646862" cy="58435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76DE4-7869-4C1D-AD3D-6CCE4C0810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558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300038"/>
            <a:ext cx="9064625" cy="1254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55163-95F5-42A3-BA32-BE61B6455B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873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A85A1-F909-43D2-866D-5F5A58AD3A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7702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388" y="1884363"/>
            <a:ext cx="8694737" cy="31448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7388" y="5059363"/>
            <a:ext cx="8694737" cy="16525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2AC2F-5CEF-4CAD-BCB4-48657427CF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2089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6112" cy="43751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1750" y="1768475"/>
            <a:ext cx="4456113" cy="43751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657E5-525E-422C-B664-D00F3889CA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1207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403225"/>
            <a:ext cx="8694737" cy="14605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3738" y="1852613"/>
            <a:ext cx="426561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93738" y="2760663"/>
            <a:ext cx="4265612" cy="40624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03813" y="1852613"/>
            <a:ext cx="4284662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03813" y="2760663"/>
            <a:ext cx="4284662" cy="40624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4B660B-0698-4DF1-A0A9-7F4A839915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9121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B9862-DC34-488F-ADB0-7D608EFB98B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7799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D339C-9EC2-475B-8215-28FA0101B3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0180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197C3-FE4A-4E68-8627-F2663EA43CF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8782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738" y="503238"/>
            <a:ext cx="3251200" cy="1765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86250" y="1089025"/>
            <a:ext cx="5102225" cy="5372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3738" y="2268538"/>
            <a:ext cx="3251200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AD598-2CA1-4E1D-ADD6-7492498821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798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0038"/>
            <a:ext cx="9064625" cy="125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щёлкните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4625" cy="437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12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щёлкните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8163"/>
            <a:ext cx="2341562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8163"/>
            <a:ext cx="3189288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8163"/>
            <a:ext cx="2341562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A963C2F-71D4-4485-9000-D328FC2729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13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6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75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232752" y="4375540"/>
            <a:ext cx="10513168" cy="1832931"/>
          </a:xfrm>
          <a:prstGeom prst="rect">
            <a:avLst/>
          </a:prstGeom>
          <a:solidFill>
            <a:srgbClr val="E1F7FF">
              <a:alpha val="36000"/>
            </a:srgb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216272" y="2267669"/>
            <a:ext cx="10513168" cy="2016224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03898" y="2627710"/>
            <a:ext cx="9488941" cy="1296143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342900" indent="-3429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56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</a:pPr>
            <a:r>
              <a:rPr lang="ru-RU" altLang="ru-RU" sz="28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Реализация дополнительных профессиональных программ в области обеспечения безопасности</a:t>
            </a:r>
            <a:br>
              <a:rPr lang="ru-RU" altLang="ru-RU" sz="28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altLang="ru-RU" sz="28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в чрезвычайных ситуациях</a:t>
            </a:r>
            <a:endParaRPr lang="ru-RU" altLang="ru-RU" sz="2800" dirty="0" smtClean="0">
              <a:solidFill>
                <a:srgbClr val="003C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0192" y="4643934"/>
            <a:ext cx="561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</a:rPr>
              <a:t>Левенчик </a:t>
            </a:r>
            <a:br>
              <a:rPr lang="ru-RU" sz="3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</a:rPr>
            </a:br>
            <a:r>
              <a:rPr lang="ru-RU" sz="3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</a:rPr>
              <a:t>Светлана Сергеевна</a:t>
            </a:r>
            <a:endParaRPr lang="ru-RU" sz="3000" b="1" i="1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5080" y="5590734"/>
            <a:ext cx="8168510" cy="328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875" i="1" dirty="0">
                <a:solidFill>
                  <a:prstClr val="black"/>
                </a:solidFill>
                <a:latin typeface="Calibri" panose="020F0502020204030204"/>
                <a:ea typeface="+mn-ea"/>
              </a:rPr>
              <a:t>Директор АНО  ДПО «</a:t>
            </a:r>
            <a:r>
              <a:rPr lang="ru-RU" sz="1875" i="1" dirty="0" smtClean="0">
                <a:solidFill>
                  <a:prstClr val="black"/>
                </a:solidFill>
                <a:latin typeface="Calibri" panose="020F0502020204030204"/>
                <a:ea typeface="+mn-ea"/>
              </a:rPr>
              <a:t>УКЦАСФ»</a:t>
            </a:r>
            <a:endParaRPr lang="ru-RU" sz="1875" dirty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439912" y="386770"/>
            <a:ext cx="82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Тренажеры и учебно-тренировочные комплексы</a:t>
            </a:r>
            <a:b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</a:br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на базе АНО ДПО «УКЦАСФ»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077" y="4427909"/>
            <a:ext cx="3780000" cy="2520000"/>
          </a:xfrm>
          <a:prstGeom prst="roundRect">
            <a:avLst>
              <a:gd name="adj" fmla="val 5192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077" y="1507339"/>
            <a:ext cx="3774981" cy="2520000"/>
          </a:xfrm>
          <a:prstGeom prst="roundRect">
            <a:avLst>
              <a:gd name="adj" fmla="val 6643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384" y="1507339"/>
            <a:ext cx="3774981" cy="2520000"/>
          </a:xfrm>
          <a:prstGeom prst="roundRect">
            <a:avLst>
              <a:gd name="adj" fmla="val 5473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365" y="4432691"/>
            <a:ext cx="3780000" cy="2520000"/>
          </a:xfrm>
          <a:prstGeom prst="roundRect">
            <a:avLst>
              <a:gd name="adj" fmla="val 508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53013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439912" y="386770"/>
            <a:ext cx="82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Учебно-методическая литература,</a:t>
            </a:r>
            <a:b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</a:br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разработанная в АНО ДПО «УКЦАСФ»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928" y="1539287"/>
            <a:ext cx="3780492" cy="2520000"/>
          </a:xfrm>
          <a:prstGeom prst="roundRect">
            <a:avLst>
              <a:gd name="adj" fmla="val 5570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392" y="1539287"/>
            <a:ext cx="3780000" cy="2520000"/>
          </a:xfrm>
          <a:prstGeom prst="roundRect">
            <a:avLst>
              <a:gd name="adj" fmla="val 4058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912" y="4445663"/>
            <a:ext cx="5040000" cy="2520000"/>
          </a:xfrm>
          <a:prstGeom prst="roundRect">
            <a:avLst>
              <a:gd name="adj" fmla="val 670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63835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 bwMode="auto">
          <a:xfrm>
            <a:off x="1367904" y="1619597"/>
            <a:ext cx="8352008" cy="1082014"/>
          </a:xfrm>
          <a:prstGeom prst="roundRect">
            <a:avLst>
              <a:gd name="adj" fmla="val 14067"/>
            </a:avLst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0" anchor="ctr"/>
          <a:lstStyle/>
          <a:p>
            <a:pPr marL="342900" indent="-342900" algn="just" defTabSz="91440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Быстрое изменение техники  и технологии и постоянная необходимость обновления знаний;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439912" y="382445"/>
            <a:ext cx="828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Причины непрерывного образования взрослых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1367904" y="3167769"/>
            <a:ext cx="8352008" cy="1082014"/>
          </a:xfrm>
          <a:prstGeom prst="roundRect">
            <a:avLst>
              <a:gd name="adj" fmla="val 14067"/>
            </a:avLst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0" anchor="ctr"/>
          <a:lstStyle/>
          <a:p>
            <a:pPr marL="342900" indent="-342900" algn="just" defTabSz="91440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Высокие требования к гибкости и актуальности получаемого образования;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1367904" y="4715941"/>
            <a:ext cx="8352008" cy="1082014"/>
          </a:xfrm>
          <a:prstGeom prst="roundRect">
            <a:avLst>
              <a:gd name="adj" fmla="val 14067"/>
            </a:avLst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0" anchor="ctr"/>
          <a:lstStyle/>
          <a:p>
            <a:pPr marL="342900" indent="-342900" algn="just" defTabSz="91440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Неопределенность и постоянные изменения во всех областях жизни (трудно предугадать, что будет востребовано завтра). 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 bwMode="auto">
          <a:xfrm>
            <a:off x="1367904" y="1619597"/>
            <a:ext cx="8352008" cy="1082014"/>
          </a:xfrm>
          <a:prstGeom prst="roundRect">
            <a:avLst>
              <a:gd name="adj" fmla="val 14067"/>
            </a:avLst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0" anchor="ctr"/>
          <a:lstStyle/>
          <a:p>
            <a:pPr marL="342900" indent="-342900" algn="just" defTabSz="91440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удовлетворение образовательных и профессиональных потребностей;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439912" y="382445"/>
            <a:ext cx="82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Дополнительное профессиональное образование направлено на: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1367904" y="3167769"/>
            <a:ext cx="8352008" cy="1082014"/>
          </a:xfrm>
          <a:prstGeom prst="roundRect">
            <a:avLst>
              <a:gd name="adj" fmla="val 14067"/>
            </a:avLst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0" anchor="ctr"/>
          <a:lstStyle/>
          <a:p>
            <a:pPr marL="342900" indent="-342900" algn="just" defTabSz="91440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профессиональное развитие человека;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1367904" y="4715941"/>
            <a:ext cx="8352008" cy="1082014"/>
          </a:xfrm>
          <a:prstGeom prst="roundRect">
            <a:avLst>
              <a:gd name="adj" fmla="val 14067"/>
            </a:avLst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0" anchor="ctr"/>
          <a:lstStyle/>
          <a:p>
            <a:pPr marL="342900" indent="-342900" algn="just" defTabSz="91440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обеспечение соответствия его квалификации меняющимся условиям профессиональной деятельности и социальной среды.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3414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439912" y="382445"/>
            <a:ext cx="8280000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Дополнительное профессиональное образование осуществляется посредством реализации дополнительных профессиональных программ (ДПП)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1440832" y="2627709"/>
            <a:ext cx="8352008" cy="1082014"/>
          </a:xfrm>
          <a:prstGeom prst="roundRect">
            <a:avLst>
              <a:gd name="adj" fmla="val 14067"/>
            </a:avLst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0" anchor="ctr"/>
          <a:lstStyle/>
          <a:p>
            <a:pPr algn="ctr" defTabSz="914400">
              <a:spcAft>
                <a:spcPts val="600"/>
              </a:spcAft>
              <a:defRPr/>
            </a:pPr>
            <a:r>
              <a:rPr lang="ru-RU" sz="2000" b="1" cap="all" dirty="0" smtClean="0">
                <a:solidFill>
                  <a:srgbClr val="00206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программа повышения квалификации </a:t>
            </a:r>
          </a:p>
          <a:p>
            <a:pPr algn="ctr" defTabSz="914400">
              <a:defRPr/>
            </a:pPr>
            <a:r>
              <a:rPr lang="ru-RU" sz="2000" i="1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(от 16 уч. часов)</a:t>
            </a:r>
            <a:endParaRPr lang="ru-RU" sz="2000" i="1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1440832" y="4175881"/>
            <a:ext cx="8352008" cy="1082014"/>
          </a:xfrm>
          <a:prstGeom prst="roundRect">
            <a:avLst>
              <a:gd name="adj" fmla="val 14067"/>
            </a:avLst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0" anchor="ctr"/>
          <a:lstStyle/>
          <a:p>
            <a:pPr algn="ctr" defTabSz="914400">
              <a:spcAft>
                <a:spcPts val="600"/>
              </a:spcAft>
              <a:defRPr/>
            </a:pPr>
            <a:r>
              <a:rPr lang="ru-RU" sz="2000" b="1" cap="all" dirty="0" smtClean="0">
                <a:solidFill>
                  <a:srgbClr val="00206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программа профессиональной переподготовки</a:t>
            </a:r>
          </a:p>
          <a:p>
            <a:pPr algn="ctr" defTabSz="914400">
              <a:defRPr/>
            </a:pPr>
            <a:r>
              <a:rPr lang="ru-RU" sz="2000" i="1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(от 250 уч. часов)</a:t>
            </a:r>
            <a:endParaRPr lang="ru-RU" sz="2000" i="1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0939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 bwMode="auto">
          <a:xfrm>
            <a:off x="1367904" y="1763709"/>
            <a:ext cx="8352008" cy="864000"/>
          </a:xfrm>
          <a:prstGeom prst="roundRect">
            <a:avLst>
              <a:gd name="adj" fmla="val 14067"/>
            </a:avLst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0" anchor="ctr"/>
          <a:lstStyle/>
          <a:p>
            <a:pPr marL="342900" indent="-342900" algn="just" defTabSz="91440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на основании установленных квалификационных требований;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439912" y="382445"/>
            <a:ext cx="82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Программы профессиональной переподготовки</a:t>
            </a:r>
            <a:b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</a:br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разрабатываются: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1367904" y="3150288"/>
            <a:ext cx="8352008" cy="864000"/>
          </a:xfrm>
          <a:prstGeom prst="roundRect">
            <a:avLst>
              <a:gd name="adj" fmla="val 14067"/>
            </a:avLst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0" anchor="ctr"/>
          <a:lstStyle/>
          <a:p>
            <a:pPr marL="342900" indent="-342900" algn="just" defTabSz="91440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профессиональных стандартов;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1367904" y="4536868"/>
            <a:ext cx="8352008" cy="1440161"/>
          </a:xfrm>
          <a:prstGeom prst="roundRect">
            <a:avLst>
              <a:gd name="adj" fmla="val 14067"/>
            </a:avLst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0" anchor="ctr"/>
          <a:lstStyle/>
          <a:p>
            <a:pPr marL="342900" indent="-342900" algn="just" defTabSz="91440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требований соответствующих федеральных государственных образовательных </a:t>
            </a:r>
            <a:r>
              <a:rPr lang="ru-RU" sz="2000" b="1" dirty="0" smtClean="0">
                <a:solidFill>
                  <a:srgbClr val="00206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стандартов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среднего профессионального </a:t>
            </a:r>
            <a:b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 (или) высшего образования к результатам освоения образовательных программ.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2195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439912" y="382445"/>
            <a:ext cx="82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Содержание дополнительных профессиональных программ должно учитывать: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1440832" y="1896773"/>
            <a:ext cx="8352008" cy="812933"/>
          </a:xfrm>
          <a:prstGeom prst="roundRect">
            <a:avLst>
              <a:gd name="adj" fmla="val 14067"/>
            </a:avLst>
          </a:prstGeom>
          <a:gradFill flip="none" rotWithShape="1">
            <a:gsLst>
              <a:gs pos="24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lIns="0" tIns="144000" rIns="0" bIns="0" anchor="t" anchorCtr="0"/>
          <a:lstStyle/>
          <a:p>
            <a:pPr algn="ctr" defTabSz="914400">
              <a:spcAft>
                <a:spcPts val="600"/>
              </a:spcAft>
              <a:defRPr/>
            </a:pPr>
            <a:r>
              <a:rPr lang="ru-RU" sz="2000" b="1" cap="all" dirty="0" smtClean="0">
                <a:solidFill>
                  <a:srgbClr val="00206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Профессиональные стандарты</a:t>
            </a:r>
            <a:endParaRPr lang="ru-RU" sz="2000" i="1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1440832" y="3313654"/>
            <a:ext cx="8352008" cy="2806469"/>
          </a:xfrm>
          <a:prstGeom prst="roundRect">
            <a:avLst>
              <a:gd name="adj" fmla="val 7761"/>
            </a:avLst>
          </a:prstGeom>
          <a:gradFill>
            <a:gsLst>
              <a:gs pos="79000">
                <a:schemeClr val="bg1"/>
              </a:gs>
              <a:gs pos="100000">
                <a:srgbClr val="00B0F0"/>
              </a:gs>
            </a:gsLst>
            <a:lin ang="162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0" anchor="ctr"/>
          <a:lstStyle/>
          <a:p>
            <a:pPr algn="ctr" defTabSz="914400">
              <a:spcAft>
                <a:spcPts val="600"/>
              </a:spcAft>
              <a:defRPr/>
            </a:pPr>
            <a:r>
              <a:rPr lang="ru-RU" sz="2000" b="1" cap="all" dirty="0" smtClean="0">
                <a:solidFill>
                  <a:srgbClr val="00206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квалификационные требования,</a:t>
            </a:r>
          </a:p>
          <a:p>
            <a:pPr algn="ctr" defTabSz="914400">
              <a:defRPr/>
            </a:pPr>
            <a:r>
              <a:rPr lang="ru-RU" sz="2000" i="1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указанные в квалификационных справочниках по соответствующим должностям, профессиям и специальностям, или квалификационные требования к профессиональным знаниям и навыкам, необходимым для исполнения должностных обязанностей, которые устанавливаются в соответствии с федеральными законами и иными нормативными правовыми актами Российской Федерации о государственной службе</a:t>
            </a:r>
            <a:endParaRPr lang="ru-RU" sz="2000" i="1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5679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 bwMode="auto">
          <a:xfrm>
            <a:off x="1367904" y="1828364"/>
            <a:ext cx="8352008" cy="2735188"/>
          </a:xfrm>
          <a:prstGeom prst="roundRect">
            <a:avLst>
              <a:gd name="adj" fmla="val 7531"/>
            </a:avLst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tIns="0" anchor="ctr"/>
          <a:lstStyle/>
          <a:p>
            <a:pPr algn="just" defTabSz="914400"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При реализации дополнительных профессиональных программ организацией может применяться форма организации образовательной деятельности, основанная на </a:t>
            </a:r>
            <a:r>
              <a:rPr lang="ru-RU" sz="2000" b="1" dirty="0" smtClean="0">
                <a:solidFill>
                  <a:srgbClr val="002060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модульном принципе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представления содержания образовательной программы и построения учебных планов, использовании различных образовательных технологий, в том числе дистанционных образовательных технологий и электронного обучения.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439912" y="386770"/>
            <a:ext cx="8280000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Модульный принцип</a:t>
            </a:r>
          </a:p>
        </p:txBody>
      </p:sp>
    </p:spTree>
    <p:extLst>
      <p:ext uri="{BB962C8B-B14F-4D97-AF65-F5344CB8AC3E}">
        <p14:creationId xmlns:p14="http://schemas.microsoft.com/office/powerpoint/2010/main" val="38055050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439912" y="386770"/>
            <a:ext cx="82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Повышение квалификации </a:t>
            </a:r>
            <a:b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</a:br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преподавателей АНО ДПО «УКЦАСФ»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8" r="1661"/>
          <a:stretch/>
        </p:blipFill>
        <p:spPr>
          <a:xfrm>
            <a:off x="5751572" y="1363323"/>
            <a:ext cx="3780420" cy="2520000"/>
          </a:xfrm>
          <a:prstGeom prst="roundRect">
            <a:avLst>
              <a:gd name="adj" fmla="val 5570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088" y="1363323"/>
            <a:ext cx="3780000" cy="2520000"/>
          </a:xfrm>
          <a:prstGeom prst="roundRect">
            <a:avLst>
              <a:gd name="adj" fmla="val 4663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088" y="4212165"/>
            <a:ext cx="3774981" cy="2520000"/>
          </a:xfrm>
          <a:prstGeom prst="roundRect">
            <a:avLst>
              <a:gd name="adj" fmla="val 4692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011" y="4212165"/>
            <a:ext cx="3774981" cy="2520000"/>
          </a:xfrm>
          <a:prstGeom prst="roundRect">
            <a:avLst>
              <a:gd name="adj" fmla="val 3912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4165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439912" y="386770"/>
            <a:ext cx="82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Практические занятия с пожарным инструктором Николаем </a:t>
            </a:r>
            <a:r>
              <a:rPr lang="ru-RU" altLang="ru-RU" sz="2500" b="1" dirty="0" err="1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Кабелевым</a:t>
            </a:r>
            <a:r>
              <a:rPr lang="ru-RU" altLang="ru-RU" sz="2500" b="1" dirty="0" smtClean="0">
                <a:solidFill>
                  <a:srgbClr val="003C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 (США)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936" y="4382504"/>
            <a:ext cx="3780000" cy="2520000"/>
          </a:xfrm>
          <a:prstGeom prst="roundRect">
            <a:avLst>
              <a:gd name="adj" fmla="val 4436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830" y="1475581"/>
            <a:ext cx="3780000" cy="2520000"/>
          </a:xfrm>
          <a:prstGeom prst="roundRect">
            <a:avLst>
              <a:gd name="adj" fmla="val 4436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830" y="4382504"/>
            <a:ext cx="3780000" cy="2520000"/>
          </a:xfrm>
          <a:prstGeom prst="roundRect">
            <a:avLst>
              <a:gd name="adj" fmla="val 481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936" y="1475581"/>
            <a:ext cx="3780000" cy="2520000"/>
          </a:xfrm>
          <a:prstGeom prst="roundRect">
            <a:avLst>
              <a:gd name="adj" fmla="val 3680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65956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266</Words>
  <Application>Microsoft Office PowerPoint</Application>
  <PresentationFormat>Произвольный</PresentationFormat>
  <Paragraphs>42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Microsoft YaHei</vt:lpstr>
      <vt:lpstr>Arial</vt:lpstr>
      <vt:lpstr>Calibri</vt:lpstr>
      <vt:lpstr>Segoe UI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Анастасия</dc:creator>
  <cp:keywords/>
  <dc:description/>
  <cp:lastModifiedBy>Анастасия</cp:lastModifiedBy>
  <cp:revision>18</cp:revision>
  <cp:lastPrinted>1601-01-01T00:00:00Z</cp:lastPrinted>
  <dcterms:created xsi:type="dcterms:W3CDTF">2015-03-12T09:39:31Z</dcterms:created>
  <dcterms:modified xsi:type="dcterms:W3CDTF">2019-06-05T14:20:40Z</dcterms:modified>
</cp:coreProperties>
</file>