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7" r:id="rId2"/>
    <p:sldId id="367" r:id="rId3"/>
    <p:sldId id="301" r:id="rId4"/>
    <p:sldId id="350" r:id="rId5"/>
    <p:sldId id="351" r:id="rId6"/>
    <p:sldId id="373" r:id="rId7"/>
    <p:sldId id="352" r:id="rId8"/>
    <p:sldId id="353" r:id="rId9"/>
    <p:sldId id="368" r:id="rId10"/>
    <p:sldId id="369" r:id="rId11"/>
    <p:sldId id="370" r:id="rId12"/>
    <p:sldId id="371" r:id="rId13"/>
    <p:sldId id="372" r:id="rId14"/>
    <p:sldId id="365" r:id="rId15"/>
    <p:sldId id="366" r:id="rId16"/>
  </p:sldIdLst>
  <p:sldSz cx="12192000" cy="6858000"/>
  <p:notesSz cx="6797675" cy="9928225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7920"/>
    <a:srgbClr val="A95A00"/>
    <a:srgbClr val="AE3F00"/>
    <a:srgbClr val="B22900"/>
    <a:srgbClr val="B3852A"/>
    <a:srgbClr val="A8A8A8"/>
    <a:srgbClr val="E7E6E6"/>
    <a:srgbClr val="8B867C"/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79405" autoAdjust="0"/>
  </p:normalViewPr>
  <p:slideViewPr>
    <p:cSldViewPr snapToGrid="0">
      <p:cViewPr varScale="1">
        <p:scale>
          <a:sx n="62" d="100"/>
          <a:sy n="62" d="100"/>
        </p:scale>
        <p:origin x="-182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C61182-B270-4FE9-BAA2-E3A05993B88B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</dgm:pt>
    <dgm:pt modelId="{1A1846DC-8D53-49A4-9EA3-BA066961BC3C}">
      <dgm:prSet phldrT="[Текст]"/>
      <dgm:spPr/>
      <dgm:t>
        <a:bodyPr/>
        <a:lstStyle/>
        <a:p>
          <a:r>
            <a:rPr lang="ru-RU" dirty="0" smtClean="0"/>
            <a:t>повышение качества</a:t>
          </a:r>
          <a:endParaRPr lang="ru-RU" dirty="0"/>
        </a:p>
      </dgm:t>
    </dgm:pt>
    <dgm:pt modelId="{6EE4EBCF-5B57-4734-9B76-3FC2A26696B9}" type="parTrans" cxnId="{5E36BEAF-542B-44B2-9349-AD8321B2BD80}">
      <dgm:prSet/>
      <dgm:spPr/>
      <dgm:t>
        <a:bodyPr/>
        <a:lstStyle/>
        <a:p>
          <a:endParaRPr lang="ru-RU"/>
        </a:p>
      </dgm:t>
    </dgm:pt>
    <dgm:pt modelId="{62D88469-DE98-43A5-9145-75FEA591903C}" type="sibTrans" cxnId="{5E36BEAF-542B-44B2-9349-AD8321B2BD80}">
      <dgm:prSet/>
      <dgm:spPr/>
      <dgm:t>
        <a:bodyPr/>
        <a:lstStyle/>
        <a:p>
          <a:endParaRPr lang="ru-RU"/>
        </a:p>
      </dgm:t>
    </dgm:pt>
    <dgm:pt modelId="{5EEDE874-E2D1-4E82-A619-C1D56F1FC0D2}">
      <dgm:prSet phldrT="[Текст]"/>
      <dgm:spPr/>
      <dgm:t>
        <a:bodyPr/>
        <a:lstStyle/>
        <a:p>
          <a:r>
            <a:rPr lang="ru-RU" dirty="0" smtClean="0"/>
            <a:t>расширение возможностей</a:t>
          </a:r>
          <a:endParaRPr lang="ru-RU" dirty="0"/>
        </a:p>
      </dgm:t>
    </dgm:pt>
    <dgm:pt modelId="{C9331DFC-DDE0-4756-84A4-468516F1920E}" type="parTrans" cxnId="{CF25DBB9-4D6E-4C29-AF1B-2A1B61D13C4F}">
      <dgm:prSet/>
      <dgm:spPr/>
      <dgm:t>
        <a:bodyPr/>
        <a:lstStyle/>
        <a:p>
          <a:endParaRPr lang="ru-RU"/>
        </a:p>
      </dgm:t>
    </dgm:pt>
    <dgm:pt modelId="{C18F2FF6-6438-45D6-BEFD-F711F08726D7}" type="sibTrans" cxnId="{CF25DBB9-4D6E-4C29-AF1B-2A1B61D13C4F}">
      <dgm:prSet/>
      <dgm:spPr/>
      <dgm:t>
        <a:bodyPr/>
        <a:lstStyle/>
        <a:p>
          <a:endParaRPr lang="ru-RU"/>
        </a:p>
      </dgm:t>
    </dgm:pt>
    <dgm:pt modelId="{664AFA26-F578-464F-AA11-A0D8A46449E5}">
      <dgm:prSet phldrT="[Текст]"/>
      <dgm:spPr/>
      <dgm:t>
        <a:bodyPr/>
        <a:lstStyle/>
        <a:p>
          <a:r>
            <a:rPr lang="ru-RU" dirty="0" smtClean="0"/>
            <a:t>эффективное использование</a:t>
          </a:r>
          <a:endParaRPr lang="ru-RU" dirty="0"/>
        </a:p>
      </dgm:t>
    </dgm:pt>
    <dgm:pt modelId="{14B1E1C7-21C9-4C16-ACEC-4ECE79A8E39F}" type="parTrans" cxnId="{4388010E-AC2D-4BE8-801D-AC666D70085C}">
      <dgm:prSet/>
      <dgm:spPr/>
      <dgm:t>
        <a:bodyPr/>
        <a:lstStyle/>
        <a:p>
          <a:endParaRPr lang="ru-RU"/>
        </a:p>
      </dgm:t>
    </dgm:pt>
    <dgm:pt modelId="{C37F57BB-FDA8-4BE9-9ADF-7CA00D688928}" type="sibTrans" cxnId="{4388010E-AC2D-4BE8-801D-AC666D70085C}">
      <dgm:prSet/>
      <dgm:spPr/>
      <dgm:t>
        <a:bodyPr/>
        <a:lstStyle/>
        <a:p>
          <a:endParaRPr lang="ru-RU"/>
        </a:p>
      </dgm:t>
    </dgm:pt>
    <dgm:pt modelId="{A27A6A86-5B8D-428B-8B50-F13C91FEC132}" type="pres">
      <dgm:prSet presAssocID="{AFC61182-B270-4FE9-BAA2-E3A05993B88B}" presName="composite" presStyleCnt="0">
        <dgm:presLayoutVars>
          <dgm:chMax val="5"/>
          <dgm:dir/>
          <dgm:resizeHandles val="exact"/>
        </dgm:presLayoutVars>
      </dgm:prSet>
      <dgm:spPr/>
    </dgm:pt>
    <dgm:pt modelId="{EEDBFBAA-7266-4D2B-8196-9476267F3627}" type="pres">
      <dgm:prSet presAssocID="{1A1846DC-8D53-49A4-9EA3-BA066961BC3C}" presName="circle1" presStyleLbl="lnNode1" presStyleIdx="0" presStyleCnt="3"/>
      <dgm:spPr/>
    </dgm:pt>
    <dgm:pt modelId="{EE6E6F62-31F4-4716-8AF7-A8E1385348EC}" type="pres">
      <dgm:prSet presAssocID="{1A1846DC-8D53-49A4-9EA3-BA066961BC3C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FF3E16-43E8-4419-B6D4-443CBBB74002}" type="pres">
      <dgm:prSet presAssocID="{1A1846DC-8D53-49A4-9EA3-BA066961BC3C}" presName="line1" presStyleLbl="callout" presStyleIdx="0" presStyleCnt="6"/>
      <dgm:spPr/>
    </dgm:pt>
    <dgm:pt modelId="{57288923-4F96-4A83-A394-B7536F20E789}" type="pres">
      <dgm:prSet presAssocID="{1A1846DC-8D53-49A4-9EA3-BA066961BC3C}" presName="d1" presStyleLbl="callout" presStyleIdx="1" presStyleCnt="6"/>
      <dgm:spPr/>
    </dgm:pt>
    <dgm:pt modelId="{89DF5323-7907-4BF8-9C97-85D702074274}" type="pres">
      <dgm:prSet presAssocID="{5EEDE874-E2D1-4E82-A619-C1D56F1FC0D2}" presName="circle2" presStyleLbl="lnNode1" presStyleIdx="1" presStyleCnt="3"/>
      <dgm:spPr>
        <a:solidFill>
          <a:schemeClr val="accent4">
            <a:lumMod val="60000"/>
            <a:lumOff val="40000"/>
          </a:schemeClr>
        </a:solidFill>
      </dgm:spPr>
    </dgm:pt>
    <dgm:pt modelId="{41F05EC4-7DCF-4480-AB04-9495F81E52E9}" type="pres">
      <dgm:prSet presAssocID="{5EEDE874-E2D1-4E82-A619-C1D56F1FC0D2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59C3B-1CD8-4684-86A9-38303B56C417}" type="pres">
      <dgm:prSet presAssocID="{5EEDE874-E2D1-4E82-A619-C1D56F1FC0D2}" presName="line2" presStyleLbl="callout" presStyleIdx="2" presStyleCnt="6"/>
      <dgm:spPr/>
    </dgm:pt>
    <dgm:pt modelId="{8F4CC48F-7B3F-4E0F-B3D6-C009C8AAF1EF}" type="pres">
      <dgm:prSet presAssocID="{5EEDE874-E2D1-4E82-A619-C1D56F1FC0D2}" presName="d2" presStyleLbl="callout" presStyleIdx="3" presStyleCnt="6"/>
      <dgm:spPr/>
    </dgm:pt>
    <dgm:pt modelId="{C9E66C3F-4A81-4757-A88F-1BEA4C85AB94}" type="pres">
      <dgm:prSet presAssocID="{664AFA26-F578-464F-AA11-A0D8A46449E5}" presName="circle3" presStyleLbl="lnNode1" presStyleIdx="2" presStyleCnt="3"/>
      <dgm:spPr>
        <a:solidFill>
          <a:schemeClr val="accent1"/>
        </a:solidFill>
      </dgm:spPr>
    </dgm:pt>
    <dgm:pt modelId="{0117708E-4E84-42FA-8E19-1FC1359F6E21}" type="pres">
      <dgm:prSet presAssocID="{664AFA26-F578-464F-AA11-A0D8A46449E5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B87680-0749-45CE-B68F-C469D2A3A9C7}" type="pres">
      <dgm:prSet presAssocID="{664AFA26-F578-464F-AA11-A0D8A46449E5}" presName="line3" presStyleLbl="callout" presStyleIdx="4" presStyleCnt="6"/>
      <dgm:spPr/>
    </dgm:pt>
    <dgm:pt modelId="{9F4474EC-255A-40C4-BD22-AE9A884A0098}" type="pres">
      <dgm:prSet presAssocID="{664AFA26-F578-464F-AA11-A0D8A46449E5}" presName="d3" presStyleLbl="callout" presStyleIdx="5" presStyleCnt="6"/>
      <dgm:spPr/>
    </dgm:pt>
  </dgm:ptLst>
  <dgm:cxnLst>
    <dgm:cxn modelId="{CF25DBB9-4D6E-4C29-AF1B-2A1B61D13C4F}" srcId="{AFC61182-B270-4FE9-BAA2-E3A05993B88B}" destId="{5EEDE874-E2D1-4E82-A619-C1D56F1FC0D2}" srcOrd="1" destOrd="0" parTransId="{C9331DFC-DDE0-4756-84A4-468516F1920E}" sibTransId="{C18F2FF6-6438-45D6-BEFD-F711F08726D7}"/>
    <dgm:cxn modelId="{08CF1672-1C9A-4FAD-A1E0-448EC59CC622}" type="presOf" srcId="{664AFA26-F578-464F-AA11-A0D8A46449E5}" destId="{0117708E-4E84-42FA-8E19-1FC1359F6E21}" srcOrd="0" destOrd="0" presId="urn:microsoft.com/office/officeart/2005/8/layout/target1"/>
    <dgm:cxn modelId="{4388010E-AC2D-4BE8-801D-AC666D70085C}" srcId="{AFC61182-B270-4FE9-BAA2-E3A05993B88B}" destId="{664AFA26-F578-464F-AA11-A0D8A46449E5}" srcOrd="2" destOrd="0" parTransId="{14B1E1C7-21C9-4C16-ACEC-4ECE79A8E39F}" sibTransId="{C37F57BB-FDA8-4BE9-9ADF-7CA00D688928}"/>
    <dgm:cxn modelId="{1E52EABE-6042-4E4F-A88A-4EE925E42F75}" type="presOf" srcId="{5EEDE874-E2D1-4E82-A619-C1D56F1FC0D2}" destId="{41F05EC4-7DCF-4480-AB04-9495F81E52E9}" srcOrd="0" destOrd="0" presId="urn:microsoft.com/office/officeart/2005/8/layout/target1"/>
    <dgm:cxn modelId="{E1563B36-9CD7-4ACD-8EB1-47CB8B82494A}" type="presOf" srcId="{AFC61182-B270-4FE9-BAA2-E3A05993B88B}" destId="{A27A6A86-5B8D-428B-8B50-F13C91FEC132}" srcOrd="0" destOrd="0" presId="urn:microsoft.com/office/officeart/2005/8/layout/target1"/>
    <dgm:cxn modelId="{5E36BEAF-542B-44B2-9349-AD8321B2BD80}" srcId="{AFC61182-B270-4FE9-BAA2-E3A05993B88B}" destId="{1A1846DC-8D53-49A4-9EA3-BA066961BC3C}" srcOrd="0" destOrd="0" parTransId="{6EE4EBCF-5B57-4734-9B76-3FC2A26696B9}" sibTransId="{62D88469-DE98-43A5-9145-75FEA591903C}"/>
    <dgm:cxn modelId="{CAA610F6-B679-4ADD-B847-9901446EC4AB}" type="presOf" srcId="{1A1846DC-8D53-49A4-9EA3-BA066961BC3C}" destId="{EE6E6F62-31F4-4716-8AF7-A8E1385348EC}" srcOrd="0" destOrd="0" presId="urn:microsoft.com/office/officeart/2005/8/layout/target1"/>
    <dgm:cxn modelId="{CDD28F0C-EAF5-4B02-B710-3CE7F73D9471}" type="presParOf" srcId="{A27A6A86-5B8D-428B-8B50-F13C91FEC132}" destId="{EEDBFBAA-7266-4D2B-8196-9476267F3627}" srcOrd="0" destOrd="0" presId="urn:microsoft.com/office/officeart/2005/8/layout/target1"/>
    <dgm:cxn modelId="{004858F4-86E6-4F66-BF09-1E2401028DB8}" type="presParOf" srcId="{A27A6A86-5B8D-428B-8B50-F13C91FEC132}" destId="{EE6E6F62-31F4-4716-8AF7-A8E1385348EC}" srcOrd="1" destOrd="0" presId="urn:microsoft.com/office/officeart/2005/8/layout/target1"/>
    <dgm:cxn modelId="{B437F44C-2247-4048-9961-7864A4D4B37F}" type="presParOf" srcId="{A27A6A86-5B8D-428B-8B50-F13C91FEC132}" destId="{CFFF3E16-43E8-4419-B6D4-443CBBB74002}" srcOrd="2" destOrd="0" presId="urn:microsoft.com/office/officeart/2005/8/layout/target1"/>
    <dgm:cxn modelId="{3129A42F-18F4-4675-A982-2D3CABD72D97}" type="presParOf" srcId="{A27A6A86-5B8D-428B-8B50-F13C91FEC132}" destId="{57288923-4F96-4A83-A394-B7536F20E789}" srcOrd="3" destOrd="0" presId="urn:microsoft.com/office/officeart/2005/8/layout/target1"/>
    <dgm:cxn modelId="{85AF3556-9411-415B-AE78-7D4AC898CE2B}" type="presParOf" srcId="{A27A6A86-5B8D-428B-8B50-F13C91FEC132}" destId="{89DF5323-7907-4BF8-9C97-85D702074274}" srcOrd="4" destOrd="0" presId="urn:microsoft.com/office/officeart/2005/8/layout/target1"/>
    <dgm:cxn modelId="{C237B8D5-3E09-4452-B046-C9413393490E}" type="presParOf" srcId="{A27A6A86-5B8D-428B-8B50-F13C91FEC132}" destId="{41F05EC4-7DCF-4480-AB04-9495F81E52E9}" srcOrd="5" destOrd="0" presId="urn:microsoft.com/office/officeart/2005/8/layout/target1"/>
    <dgm:cxn modelId="{40318C88-841C-4B5B-87F5-42E329FFDA83}" type="presParOf" srcId="{A27A6A86-5B8D-428B-8B50-F13C91FEC132}" destId="{33559C3B-1CD8-4684-86A9-38303B56C417}" srcOrd="6" destOrd="0" presId="urn:microsoft.com/office/officeart/2005/8/layout/target1"/>
    <dgm:cxn modelId="{874B8098-3943-4BA1-B143-3D85E1835E27}" type="presParOf" srcId="{A27A6A86-5B8D-428B-8B50-F13C91FEC132}" destId="{8F4CC48F-7B3F-4E0F-B3D6-C009C8AAF1EF}" srcOrd="7" destOrd="0" presId="urn:microsoft.com/office/officeart/2005/8/layout/target1"/>
    <dgm:cxn modelId="{6BF82728-B8D1-4224-BE04-5C1D9013F906}" type="presParOf" srcId="{A27A6A86-5B8D-428B-8B50-F13C91FEC132}" destId="{C9E66C3F-4A81-4757-A88F-1BEA4C85AB94}" srcOrd="8" destOrd="0" presId="urn:microsoft.com/office/officeart/2005/8/layout/target1"/>
    <dgm:cxn modelId="{0411EE54-DBDB-40B4-A746-8051D5E8DB13}" type="presParOf" srcId="{A27A6A86-5B8D-428B-8B50-F13C91FEC132}" destId="{0117708E-4E84-42FA-8E19-1FC1359F6E21}" srcOrd="9" destOrd="0" presId="urn:microsoft.com/office/officeart/2005/8/layout/target1"/>
    <dgm:cxn modelId="{EB0A7B9A-81E2-450C-92AD-D17E517C59C6}" type="presParOf" srcId="{A27A6A86-5B8D-428B-8B50-F13C91FEC132}" destId="{E4B87680-0749-45CE-B68F-C469D2A3A9C7}" srcOrd="10" destOrd="0" presId="urn:microsoft.com/office/officeart/2005/8/layout/target1"/>
    <dgm:cxn modelId="{837071F7-B705-4B43-9A5F-C8398851D088}" type="presParOf" srcId="{A27A6A86-5B8D-428B-8B50-F13C91FEC132}" destId="{9F4474EC-255A-40C4-BD22-AE9A884A0098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251630-3A3E-4652-B92D-C006E5FCD2D6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F07ED57-186F-47C0-84D1-ADF8F09C75FA}">
      <dgm:prSet phldrT="[Текст]"/>
      <dgm:spPr/>
      <dgm:t>
        <a:bodyPr/>
        <a:lstStyle/>
        <a:p>
          <a:r>
            <a:rPr lang="ru-RU" dirty="0" smtClean="0"/>
            <a:t>ЦЕЛЬ КОНЦЕПЦИИ</a:t>
          </a:r>
          <a:endParaRPr lang="ru-RU" dirty="0"/>
        </a:p>
      </dgm:t>
    </dgm:pt>
    <dgm:pt modelId="{3E4FEFA8-B65A-44AA-A0EB-C6B59531CD54}" type="parTrans" cxnId="{D406DDAA-16D8-435B-8992-A385DB2984A5}">
      <dgm:prSet/>
      <dgm:spPr/>
      <dgm:t>
        <a:bodyPr/>
        <a:lstStyle/>
        <a:p>
          <a:endParaRPr lang="ru-RU"/>
        </a:p>
      </dgm:t>
    </dgm:pt>
    <dgm:pt modelId="{28EF53E6-0DF0-4745-B4B8-125964EC6B8D}" type="sibTrans" cxnId="{D406DDAA-16D8-435B-8992-A385DB2984A5}">
      <dgm:prSet/>
      <dgm:spPr/>
      <dgm:t>
        <a:bodyPr/>
        <a:lstStyle/>
        <a:p>
          <a:endParaRPr lang="ru-RU"/>
        </a:p>
      </dgm:t>
    </dgm:pt>
    <dgm:pt modelId="{445161C7-4461-4D6A-88D3-AD1DBB14428D}">
      <dgm:prSet phldrT="[Текст]"/>
      <dgm:spPr/>
      <dgm:t>
        <a:bodyPr/>
        <a:lstStyle/>
        <a:p>
          <a:pPr algn="just"/>
          <a:r>
            <a:rPr lang="ru-RU" altLang="ru-RU" b="1" dirty="0" smtClean="0"/>
            <a:t>формирование инфраструктуры и кадрового потенциала в системе подготовки МЧС России </a:t>
          </a:r>
          <a:r>
            <a:rPr lang="ru-RU" altLang="ru-RU" dirty="0" smtClean="0"/>
            <a:t>для повышения качества и расширения возможностей непрерывного образования всех категорий граждан </a:t>
          </a:r>
          <a:r>
            <a:rPr lang="ru-RU" altLang="ru-RU" b="1" dirty="0" smtClean="0"/>
            <a:t>за счет развития цифрового образовательного пространства</a:t>
          </a:r>
          <a:r>
            <a:rPr lang="ru-RU" altLang="ru-RU" dirty="0" smtClean="0"/>
            <a:t>, в результате широкого </a:t>
          </a:r>
          <a:r>
            <a:rPr lang="ru-RU" altLang="ru-RU" b="1" dirty="0" smtClean="0"/>
            <a:t>и эффективного использования профильных онлайн-курсов </a:t>
          </a:r>
          <a:r>
            <a:rPr lang="ru-RU" altLang="ru-RU" dirty="0" smtClean="0"/>
            <a:t>единой платформы онлайн-обучения вузов МЧС России.</a:t>
          </a:r>
          <a:endParaRPr lang="ru-RU" dirty="0"/>
        </a:p>
      </dgm:t>
    </dgm:pt>
    <dgm:pt modelId="{2CFF74C6-6EBF-43BF-A586-014EDF005952}" type="parTrans" cxnId="{57AC0735-6075-4C03-9AED-A46D0FC96358}">
      <dgm:prSet/>
      <dgm:spPr/>
      <dgm:t>
        <a:bodyPr/>
        <a:lstStyle/>
        <a:p>
          <a:endParaRPr lang="ru-RU"/>
        </a:p>
      </dgm:t>
    </dgm:pt>
    <dgm:pt modelId="{4DECE9DE-AAA3-40AC-B6C8-B3BE1AE61831}" type="sibTrans" cxnId="{57AC0735-6075-4C03-9AED-A46D0FC96358}">
      <dgm:prSet/>
      <dgm:spPr/>
      <dgm:t>
        <a:bodyPr/>
        <a:lstStyle/>
        <a:p>
          <a:endParaRPr lang="ru-RU"/>
        </a:p>
      </dgm:t>
    </dgm:pt>
    <dgm:pt modelId="{3D8DCEC4-E6C9-46AA-93E3-9A904C7B6A0E}" type="pres">
      <dgm:prSet presAssocID="{0C251630-3A3E-4652-B92D-C006E5FCD2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2C2F06-868D-4A7D-912B-5CB67D55F882}" type="pres">
      <dgm:prSet presAssocID="{EF07ED57-186F-47C0-84D1-ADF8F09C75FA}" presName="parentLin" presStyleCnt="0"/>
      <dgm:spPr/>
    </dgm:pt>
    <dgm:pt modelId="{DB18F3C2-24DD-40DB-8C0E-4993CD66EFA7}" type="pres">
      <dgm:prSet presAssocID="{EF07ED57-186F-47C0-84D1-ADF8F09C75FA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CE15EFBD-C2FF-4D67-A9D6-BBBF318775B6}" type="pres">
      <dgm:prSet presAssocID="{EF07ED57-186F-47C0-84D1-ADF8F09C75F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93903-77B1-47B1-800C-2A79B1DF291B}" type="pres">
      <dgm:prSet presAssocID="{EF07ED57-186F-47C0-84D1-ADF8F09C75FA}" presName="negativeSpace" presStyleCnt="0"/>
      <dgm:spPr/>
    </dgm:pt>
    <dgm:pt modelId="{419E5B85-F682-46A5-94A0-FFCDFF582DE2}" type="pres">
      <dgm:prSet presAssocID="{EF07ED57-186F-47C0-84D1-ADF8F09C75FA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AC0735-6075-4C03-9AED-A46D0FC96358}" srcId="{EF07ED57-186F-47C0-84D1-ADF8F09C75FA}" destId="{445161C7-4461-4D6A-88D3-AD1DBB14428D}" srcOrd="0" destOrd="0" parTransId="{2CFF74C6-6EBF-43BF-A586-014EDF005952}" sibTransId="{4DECE9DE-AAA3-40AC-B6C8-B3BE1AE61831}"/>
    <dgm:cxn modelId="{FB0AB19C-6176-41EA-BA38-1714D0499E7A}" type="presOf" srcId="{EF07ED57-186F-47C0-84D1-ADF8F09C75FA}" destId="{DB18F3C2-24DD-40DB-8C0E-4993CD66EFA7}" srcOrd="0" destOrd="0" presId="urn:microsoft.com/office/officeart/2005/8/layout/list1"/>
    <dgm:cxn modelId="{2E8E5D85-E5FA-43A4-A987-D42B064AD596}" type="presOf" srcId="{EF07ED57-186F-47C0-84D1-ADF8F09C75FA}" destId="{CE15EFBD-C2FF-4D67-A9D6-BBBF318775B6}" srcOrd="1" destOrd="0" presId="urn:microsoft.com/office/officeart/2005/8/layout/list1"/>
    <dgm:cxn modelId="{3B436339-14BB-4722-B7E4-D6BB82F8BD10}" type="presOf" srcId="{0C251630-3A3E-4652-B92D-C006E5FCD2D6}" destId="{3D8DCEC4-E6C9-46AA-93E3-9A904C7B6A0E}" srcOrd="0" destOrd="0" presId="urn:microsoft.com/office/officeart/2005/8/layout/list1"/>
    <dgm:cxn modelId="{D406DDAA-16D8-435B-8992-A385DB2984A5}" srcId="{0C251630-3A3E-4652-B92D-C006E5FCD2D6}" destId="{EF07ED57-186F-47C0-84D1-ADF8F09C75FA}" srcOrd="0" destOrd="0" parTransId="{3E4FEFA8-B65A-44AA-A0EB-C6B59531CD54}" sibTransId="{28EF53E6-0DF0-4745-B4B8-125964EC6B8D}"/>
    <dgm:cxn modelId="{81994975-5479-497E-8B28-25DD63A922DE}" type="presOf" srcId="{445161C7-4461-4D6A-88D3-AD1DBB14428D}" destId="{419E5B85-F682-46A5-94A0-FFCDFF582DE2}" srcOrd="0" destOrd="0" presId="urn:microsoft.com/office/officeart/2005/8/layout/list1"/>
    <dgm:cxn modelId="{1358D0FC-7696-40A3-89E1-DC31DE867698}" type="presParOf" srcId="{3D8DCEC4-E6C9-46AA-93E3-9A904C7B6A0E}" destId="{552C2F06-868D-4A7D-912B-5CB67D55F882}" srcOrd="0" destOrd="0" presId="urn:microsoft.com/office/officeart/2005/8/layout/list1"/>
    <dgm:cxn modelId="{ADBF3576-6003-44CD-A286-4F476567498D}" type="presParOf" srcId="{552C2F06-868D-4A7D-912B-5CB67D55F882}" destId="{DB18F3C2-24DD-40DB-8C0E-4993CD66EFA7}" srcOrd="0" destOrd="0" presId="urn:microsoft.com/office/officeart/2005/8/layout/list1"/>
    <dgm:cxn modelId="{82DD9483-5E01-42F7-B7BB-92C07B9CCF68}" type="presParOf" srcId="{552C2F06-868D-4A7D-912B-5CB67D55F882}" destId="{CE15EFBD-C2FF-4D67-A9D6-BBBF318775B6}" srcOrd="1" destOrd="0" presId="urn:microsoft.com/office/officeart/2005/8/layout/list1"/>
    <dgm:cxn modelId="{32BFA143-0EA3-4F41-8637-911A465E735F}" type="presParOf" srcId="{3D8DCEC4-E6C9-46AA-93E3-9A904C7B6A0E}" destId="{6EA93903-77B1-47B1-800C-2A79B1DF291B}" srcOrd="1" destOrd="0" presId="urn:microsoft.com/office/officeart/2005/8/layout/list1"/>
    <dgm:cxn modelId="{2F096205-8B21-4363-BA9E-36E39ADDF60B}" type="presParOf" srcId="{3D8DCEC4-E6C9-46AA-93E3-9A904C7B6A0E}" destId="{419E5B85-F682-46A5-94A0-FFCDFF582DE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363AC7-877B-4362-8D1B-E9991A12A064}" type="doc">
      <dgm:prSet loTypeId="urn:microsoft.com/office/officeart/2005/8/layout/chevron1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F7799E0-1F4F-4D00-AC19-CA3BA167CF45}">
      <dgm:prSet phldrT="[Текст]" custT="1"/>
      <dgm:spPr/>
      <dgm:t>
        <a:bodyPr/>
        <a:lstStyle/>
        <a:p>
          <a:r>
            <a:rPr lang="ru-RU" sz="2400" dirty="0" smtClean="0"/>
            <a:t>Задача 1</a:t>
          </a:r>
          <a:endParaRPr lang="ru-RU" sz="2400" dirty="0"/>
        </a:p>
      </dgm:t>
    </dgm:pt>
    <dgm:pt modelId="{3E0AFF11-D3AE-4864-848A-AD534C7D1E40}" type="parTrans" cxnId="{F4F87A0B-EC1B-424E-B166-CAD03168B1FB}">
      <dgm:prSet/>
      <dgm:spPr/>
      <dgm:t>
        <a:bodyPr/>
        <a:lstStyle/>
        <a:p>
          <a:endParaRPr lang="ru-RU"/>
        </a:p>
      </dgm:t>
    </dgm:pt>
    <dgm:pt modelId="{AE7700AC-0CB9-456D-88C9-9FF8A236F7FB}" type="sibTrans" cxnId="{F4F87A0B-EC1B-424E-B166-CAD03168B1FB}">
      <dgm:prSet/>
      <dgm:spPr/>
      <dgm:t>
        <a:bodyPr/>
        <a:lstStyle/>
        <a:p>
          <a:endParaRPr lang="ru-RU"/>
        </a:p>
      </dgm:t>
    </dgm:pt>
    <dgm:pt modelId="{F10CE989-F8FF-40B9-B207-114D4002F4A6}">
      <dgm:prSet phldrT="[Текст]"/>
      <dgm:spPr/>
      <dgm:t>
        <a:bodyPr/>
        <a:lstStyle/>
        <a:p>
          <a:r>
            <a:rPr lang="ru-RU" dirty="0" smtClean="0"/>
            <a:t>создание и оснащение ведомственного Центра открытого образования на базе Санкт-Петербургского университета ГПС МЧС России</a:t>
          </a:r>
          <a:endParaRPr lang="ru-RU" dirty="0"/>
        </a:p>
      </dgm:t>
    </dgm:pt>
    <dgm:pt modelId="{9FE8190F-A68E-47FC-8EA2-9D2193D09DFF}" type="parTrans" cxnId="{D1640085-10D8-479C-AA40-94516F0A80F0}">
      <dgm:prSet/>
      <dgm:spPr/>
      <dgm:t>
        <a:bodyPr/>
        <a:lstStyle/>
        <a:p>
          <a:endParaRPr lang="ru-RU"/>
        </a:p>
      </dgm:t>
    </dgm:pt>
    <dgm:pt modelId="{6D8987C3-6ED3-4C52-A30B-426C283665C3}" type="sibTrans" cxnId="{D1640085-10D8-479C-AA40-94516F0A80F0}">
      <dgm:prSet/>
      <dgm:spPr/>
      <dgm:t>
        <a:bodyPr/>
        <a:lstStyle/>
        <a:p>
          <a:endParaRPr lang="ru-RU"/>
        </a:p>
      </dgm:t>
    </dgm:pt>
    <dgm:pt modelId="{25E8CDB7-BE4F-4D59-BE63-61D5D1100C5D}">
      <dgm:prSet phldrT="[Текст]" custT="1"/>
      <dgm:spPr/>
      <dgm:t>
        <a:bodyPr/>
        <a:lstStyle/>
        <a:p>
          <a:r>
            <a:rPr lang="ru-RU" sz="2400" dirty="0" smtClean="0"/>
            <a:t>Задача 2</a:t>
          </a:r>
          <a:endParaRPr lang="ru-RU" sz="2400" dirty="0"/>
        </a:p>
      </dgm:t>
    </dgm:pt>
    <dgm:pt modelId="{09E22BFE-86D6-48F6-9BAA-9EC33AA4C3BD}" type="parTrans" cxnId="{756260C0-54BB-44C8-8945-C1622D07C082}">
      <dgm:prSet/>
      <dgm:spPr/>
      <dgm:t>
        <a:bodyPr/>
        <a:lstStyle/>
        <a:p>
          <a:endParaRPr lang="ru-RU"/>
        </a:p>
      </dgm:t>
    </dgm:pt>
    <dgm:pt modelId="{4CB96822-3197-48BC-B524-E4890B0A29B4}" type="sibTrans" cxnId="{756260C0-54BB-44C8-8945-C1622D07C082}">
      <dgm:prSet/>
      <dgm:spPr/>
      <dgm:t>
        <a:bodyPr/>
        <a:lstStyle/>
        <a:p>
          <a:endParaRPr lang="ru-RU"/>
        </a:p>
      </dgm:t>
    </dgm:pt>
    <dgm:pt modelId="{5D84BC9A-6C58-4B60-ABAE-3283FD7C0470}">
      <dgm:prSet phldrT="[Текст]"/>
      <dgm:spPr/>
      <dgm:t>
        <a:bodyPr/>
        <a:lstStyle/>
        <a:p>
          <a:r>
            <a:rPr lang="ru-RU" dirty="0" smtClean="0"/>
            <a:t>обучение сотрудников образовательных организаций высшего образования МЧС России по программам повышения квалификации в области онлайн-обучения</a:t>
          </a:r>
          <a:endParaRPr lang="ru-RU" dirty="0"/>
        </a:p>
      </dgm:t>
    </dgm:pt>
    <dgm:pt modelId="{EBE3622D-BDEA-4E6B-8538-33DD79F1766B}" type="parTrans" cxnId="{97064CBF-BA9D-4DE3-9037-2DF3771CCDAB}">
      <dgm:prSet/>
      <dgm:spPr/>
      <dgm:t>
        <a:bodyPr/>
        <a:lstStyle/>
        <a:p>
          <a:endParaRPr lang="ru-RU"/>
        </a:p>
      </dgm:t>
    </dgm:pt>
    <dgm:pt modelId="{98DE239C-0330-4168-84CF-DB11A712C4CD}" type="sibTrans" cxnId="{97064CBF-BA9D-4DE3-9037-2DF3771CCDAB}">
      <dgm:prSet/>
      <dgm:spPr/>
      <dgm:t>
        <a:bodyPr/>
        <a:lstStyle/>
        <a:p>
          <a:endParaRPr lang="ru-RU"/>
        </a:p>
      </dgm:t>
    </dgm:pt>
    <dgm:pt modelId="{CFCE273B-9962-46D5-B002-FA2AB7170CA6}">
      <dgm:prSet phldrT="[Текст]" custT="1"/>
      <dgm:spPr/>
      <dgm:t>
        <a:bodyPr/>
        <a:lstStyle/>
        <a:p>
          <a:r>
            <a:rPr lang="ru-RU" sz="2400" dirty="0" smtClean="0"/>
            <a:t>Задача 3</a:t>
          </a:r>
          <a:endParaRPr lang="ru-RU" sz="2400" dirty="0"/>
        </a:p>
      </dgm:t>
    </dgm:pt>
    <dgm:pt modelId="{18BADA28-8046-4DFD-AD98-6513633840A6}" type="parTrans" cxnId="{971FA92C-14B5-441B-A8CD-C15D13994F7D}">
      <dgm:prSet/>
      <dgm:spPr/>
      <dgm:t>
        <a:bodyPr/>
        <a:lstStyle/>
        <a:p>
          <a:endParaRPr lang="ru-RU"/>
        </a:p>
      </dgm:t>
    </dgm:pt>
    <dgm:pt modelId="{B455F74D-23B5-44FC-9325-99B658B6E534}" type="sibTrans" cxnId="{971FA92C-14B5-441B-A8CD-C15D13994F7D}">
      <dgm:prSet/>
      <dgm:spPr/>
      <dgm:t>
        <a:bodyPr/>
        <a:lstStyle/>
        <a:p>
          <a:endParaRPr lang="ru-RU"/>
        </a:p>
      </dgm:t>
    </dgm:pt>
    <dgm:pt modelId="{03E3BF84-6035-40A4-9C44-C4B4AEE67537}">
      <dgm:prSet phldrT="[Текст]"/>
      <dgm:spPr/>
      <dgm:t>
        <a:bodyPr/>
        <a:lstStyle/>
        <a:p>
          <a:r>
            <a:rPr lang="ru-RU" dirty="0" smtClean="0"/>
            <a:t>создание и развитие единой платформы онлайн-обучения МЧС России, обеспечивающей возможность включения размещенных на ней онлайн-курсов в ресурс «одного окна»</a:t>
          </a:r>
          <a:endParaRPr lang="ru-RU" dirty="0"/>
        </a:p>
      </dgm:t>
    </dgm:pt>
    <dgm:pt modelId="{CB1ACF11-8AD0-422A-88B5-4B9AD2C099C9}" type="parTrans" cxnId="{AD11822F-F63A-49B9-8463-E72050091901}">
      <dgm:prSet/>
      <dgm:spPr/>
      <dgm:t>
        <a:bodyPr/>
        <a:lstStyle/>
        <a:p>
          <a:endParaRPr lang="ru-RU"/>
        </a:p>
      </dgm:t>
    </dgm:pt>
    <dgm:pt modelId="{27B17A34-5CB8-4B2D-B019-BE97571CE584}" type="sibTrans" cxnId="{AD11822F-F63A-49B9-8463-E72050091901}">
      <dgm:prSet/>
      <dgm:spPr/>
      <dgm:t>
        <a:bodyPr/>
        <a:lstStyle/>
        <a:p>
          <a:endParaRPr lang="ru-RU"/>
        </a:p>
      </dgm:t>
    </dgm:pt>
    <dgm:pt modelId="{162EB01B-8AF5-4E5A-831E-CD37870AA71E}">
      <dgm:prSet phldrT="[Текст]" custT="1"/>
      <dgm:spPr/>
      <dgm:t>
        <a:bodyPr/>
        <a:lstStyle/>
        <a:p>
          <a:r>
            <a:rPr lang="ru-RU" sz="2400" dirty="0" smtClean="0"/>
            <a:t>Задача 5</a:t>
          </a:r>
          <a:endParaRPr lang="ru-RU" sz="2400" dirty="0"/>
        </a:p>
      </dgm:t>
    </dgm:pt>
    <dgm:pt modelId="{F701C1C3-4667-4F66-B3C3-CFC10B64BD43}" type="parTrans" cxnId="{1B749184-6161-44BF-ABED-C0FC265F5337}">
      <dgm:prSet/>
      <dgm:spPr/>
      <dgm:t>
        <a:bodyPr/>
        <a:lstStyle/>
        <a:p>
          <a:endParaRPr lang="ru-RU"/>
        </a:p>
      </dgm:t>
    </dgm:pt>
    <dgm:pt modelId="{E8C7FD3E-DFF3-4A39-A89A-2EDE1719F1D2}" type="sibTrans" cxnId="{1B749184-6161-44BF-ABED-C0FC265F5337}">
      <dgm:prSet/>
      <dgm:spPr/>
      <dgm:t>
        <a:bodyPr/>
        <a:lstStyle/>
        <a:p>
          <a:endParaRPr lang="ru-RU"/>
        </a:p>
      </dgm:t>
    </dgm:pt>
    <dgm:pt modelId="{4FF8E15E-0F7E-4F94-A44C-BE9CE7538F3C}">
      <dgm:prSet phldrT="[Текст]" custT="1"/>
      <dgm:spPr/>
      <dgm:t>
        <a:bodyPr/>
        <a:lstStyle/>
        <a:p>
          <a:r>
            <a:rPr lang="ru-RU" sz="2400" dirty="0" smtClean="0"/>
            <a:t>Задача 4</a:t>
          </a:r>
          <a:endParaRPr lang="ru-RU" sz="2400" dirty="0"/>
        </a:p>
      </dgm:t>
    </dgm:pt>
    <dgm:pt modelId="{29C65470-86B5-4AA0-83CE-70C1868D2170}" type="parTrans" cxnId="{58E477F4-E2C9-440B-88CB-CF3FF1B696B4}">
      <dgm:prSet/>
      <dgm:spPr/>
      <dgm:t>
        <a:bodyPr/>
        <a:lstStyle/>
        <a:p>
          <a:endParaRPr lang="ru-RU"/>
        </a:p>
      </dgm:t>
    </dgm:pt>
    <dgm:pt modelId="{F4B1AA80-F456-4A4C-8F53-9363C0AE9248}" type="sibTrans" cxnId="{58E477F4-E2C9-440B-88CB-CF3FF1B696B4}">
      <dgm:prSet/>
      <dgm:spPr/>
      <dgm:t>
        <a:bodyPr/>
        <a:lstStyle/>
        <a:p>
          <a:endParaRPr lang="ru-RU"/>
        </a:p>
      </dgm:t>
    </dgm:pt>
    <dgm:pt modelId="{308C89D4-9E84-45E6-A13D-A07DDB9C7002}">
      <dgm:prSet phldrT="[Текст]"/>
      <dgm:spPr/>
      <dgm:t>
        <a:bodyPr/>
        <a:lstStyle/>
        <a:p>
          <a:r>
            <a:rPr lang="ru-RU" dirty="0" smtClean="0"/>
            <a:t>формирование ведомственной экспертной группы в области онлайн-обучения и организация экспертной деятельности по оценке онлайн-курсов</a:t>
          </a:r>
          <a:endParaRPr lang="ru-RU" dirty="0"/>
        </a:p>
      </dgm:t>
    </dgm:pt>
    <dgm:pt modelId="{6DA940EB-7D69-46E7-88B3-50E6C0B4ADC0}" type="parTrans" cxnId="{E6BAFCAB-ED8A-450E-8424-61FCB3A0A863}">
      <dgm:prSet/>
      <dgm:spPr/>
      <dgm:t>
        <a:bodyPr/>
        <a:lstStyle/>
        <a:p>
          <a:endParaRPr lang="ru-RU"/>
        </a:p>
      </dgm:t>
    </dgm:pt>
    <dgm:pt modelId="{25CC55AC-9AF5-4D17-9DDE-ACC8E001ABA7}" type="sibTrans" cxnId="{E6BAFCAB-ED8A-450E-8424-61FCB3A0A863}">
      <dgm:prSet/>
      <dgm:spPr/>
      <dgm:t>
        <a:bodyPr/>
        <a:lstStyle/>
        <a:p>
          <a:endParaRPr lang="ru-RU"/>
        </a:p>
      </dgm:t>
    </dgm:pt>
    <dgm:pt modelId="{A0B6C2AB-5AF0-4705-84AE-DDA011CFCDBF}">
      <dgm:prSet phldrT="[Текст]" custT="1"/>
      <dgm:spPr/>
      <dgm:t>
        <a:bodyPr/>
        <a:lstStyle/>
        <a:p>
          <a:r>
            <a:rPr lang="ru-RU" sz="2400" dirty="0" smtClean="0"/>
            <a:t>Задача 6</a:t>
          </a:r>
          <a:endParaRPr lang="ru-RU" sz="2400" dirty="0"/>
        </a:p>
      </dgm:t>
    </dgm:pt>
    <dgm:pt modelId="{29B1721F-D9EA-49A7-B9F0-F9E09C67DF11}" type="parTrans" cxnId="{3B7187D3-A6AC-403C-A72E-5D501DE2C1E9}">
      <dgm:prSet/>
      <dgm:spPr/>
      <dgm:t>
        <a:bodyPr/>
        <a:lstStyle/>
        <a:p>
          <a:endParaRPr lang="ru-RU"/>
        </a:p>
      </dgm:t>
    </dgm:pt>
    <dgm:pt modelId="{E5A39B9D-2BE6-4732-BB82-2E0D13AD1680}" type="sibTrans" cxnId="{3B7187D3-A6AC-403C-A72E-5D501DE2C1E9}">
      <dgm:prSet/>
      <dgm:spPr/>
      <dgm:t>
        <a:bodyPr/>
        <a:lstStyle/>
        <a:p>
          <a:endParaRPr lang="ru-RU"/>
        </a:p>
      </dgm:t>
    </dgm:pt>
    <dgm:pt modelId="{B74C3EAD-CFDB-483C-B17F-AD50DB84BA88}">
      <dgm:prSet phldrT="[Текст]"/>
      <dgm:spPr/>
      <dgm:t>
        <a:bodyPr/>
        <a:lstStyle/>
        <a:p>
          <a:r>
            <a:rPr lang="ru-RU" dirty="0" smtClean="0"/>
            <a:t>организация деятельности по созданию онлайн-курсов и их публикации на единой платформе онлайн-обучения, сотрудниками образовательных организаций высшего образования, прошедшими обучение по ППК в области онлайн-образования</a:t>
          </a:r>
          <a:endParaRPr lang="ru-RU" dirty="0"/>
        </a:p>
      </dgm:t>
    </dgm:pt>
    <dgm:pt modelId="{6D1DF24F-E70E-4345-9B1E-0035860BADF3}" type="parTrans" cxnId="{E8683825-7278-4F38-A067-8B8010CC18BD}">
      <dgm:prSet/>
      <dgm:spPr/>
      <dgm:t>
        <a:bodyPr/>
        <a:lstStyle/>
        <a:p>
          <a:endParaRPr lang="ru-RU"/>
        </a:p>
      </dgm:t>
    </dgm:pt>
    <dgm:pt modelId="{AE854473-9801-4500-90A5-1801D6630B5C}" type="sibTrans" cxnId="{E8683825-7278-4F38-A067-8B8010CC18BD}">
      <dgm:prSet/>
      <dgm:spPr/>
      <dgm:t>
        <a:bodyPr/>
        <a:lstStyle/>
        <a:p>
          <a:endParaRPr lang="ru-RU"/>
        </a:p>
      </dgm:t>
    </dgm:pt>
    <dgm:pt modelId="{B85800D8-70DA-40F7-A867-D5E57EDFDAE2}">
      <dgm:prSet phldrT="[Текст]"/>
      <dgm:spPr/>
      <dgm:t>
        <a:bodyPr/>
        <a:lstStyle/>
        <a:p>
          <a:r>
            <a:rPr lang="ru-RU" dirty="0" smtClean="0"/>
            <a:t>создание условий, обеспечивающих возможность зачета результатов обучения при освоении основных и дополнительных образовательных программ с применением онлайн-курсов, доступных на единой платформе онлайн-обучения МЧС России</a:t>
          </a:r>
          <a:endParaRPr lang="ru-RU" dirty="0"/>
        </a:p>
      </dgm:t>
    </dgm:pt>
    <dgm:pt modelId="{0AA51CB5-2F18-45E0-A60E-551B392ABFC7}" type="parTrans" cxnId="{304A0CD0-DD14-4AA4-8D99-DBBF901EE8C3}">
      <dgm:prSet/>
      <dgm:spPr/>
      <dgm:t>
        <a:bodyPr/>
        <a:lstStyle/>
        <a:p>
          <a:endParaRPr lang="ru-RU"/>
        </a:p>
      </dgm:t>
    </dgm:pt>
    <dgm:pt modelId="{1E5BE372-1DA5-48EC-ABAD-870053C7FADD}" type="sibTrans" cxnId="{304A0CD0-DD14-4AA4-8D99-DBBF901EE8C3}">
      <dgm:prSet/>
      <dgm:spPr/>
      <dgm:t>
        <a:bodyPr/>
        <a:lstStyle/>
        <a:p>
          <a:endParaRPr lang="ru-RU"/>
        </a:p>
      </dgm:t>
    </dgm:pt>
    <dgm:pt modelId="{E7DF7F24-1C3B-434D-BB58-026504F9636C}" type="pres">
      <dgm:prSet presAssocID="{18363AC7-877B-4362-8D1B-E9991A12A0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BAF652-ACE0-4E5A-AB1E-883E535EE6F9}" type="pres">
      <dgm:prSet presAssocID="{4F7799E0-1F4F-4D00-AC19-CA3BA167CF45}" presName="composite" presStyleCnt="0"/>
      <dgm:spPr/>
    </dgm:pt>
    <dgm:pt modelId="{C56941B4-2399-47E8-9121-B6EBD2619664}" type="pres">
      <dgm:prSet presAssocID="{4F7799E0-1F4F-4D00-AC19-CA3BA167CF45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4F406-FDC2-45F0-B369-AAABFCDD9459}" type="pres">
      <dgm:prSet presAssocID="{4F7799E0-1F4F-4D00-AC19-CA3BA167CF45}" presName="desTx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9134C-3233-4424-9098-2512AB6D35C2}" type="pres">
      <dgm:prSet presAssocID="{AE7700AC-0CB9-456D-88C9-9FF8A236F7FB}" presName="space" presStyleCnt="0"/>
      <dgm:spPr/>
    </dgm:pt>
    <dgm:pt modelId="{FDF973AB-3C52-46F6-9B1B-B076F6F17188}" type="pres">
      <dgm:prSet presAssocID="{25E8CDB7-BE4F-4D59-BE63-61D5D1100C5D}" presName="composite" presStyleCnt="0"/>
      <dgm:spPr/>
    </dgm:pt>
    <dgm:pt modelId="{F8917FA1-44EF-4066-B1D5-5B4382A5F3FD}" type="pres">
      <dgm:prSet presAssocID="{25E8CDB7-BE4F-4D59-BE63-61D5D1100C5D}" presName="par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D3ADB-E9F7-4F13-9259-6E25DD78D613}" type="pres">
      <dgm:prSet presAssocID="{25E8CDB7-BE4F-4D59-BE63-61D5D1100C5D}" presName="desTx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CFD64-F929-46B3-9E23-ACA6180F1CAD}" type="pres">
      <dgm:prSet presAssocID="{4CB96822-3197-48BC-B524-E4890B0A29B4}" presName="space" presStyleCnt="0"/>
      <dgm:spPr/>
    </dgm:pt>
    <dgm:pt modelId="{1A3D1BC6-49DE-4A6A-8EC2-96DF541D9BD8}" type="pres">
      <dgm:prSet presAssocID="{CFCE273B-9962-46D5-B002-FA2AB7170CA6}" presName="composite" presStyleCnt="0"/>
      <dgm:spPr/>
    </dgm:pt>
    <dgm:pt modelId="{F5B45F12-8AE0-44A8-AA85-790B93F0D7E5}" type="pres">
      <dgm:prSet presAssocID="{CFCE273B-9962-46D5-B002-FA2AB7170CA6}" presName="par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C3EA1-2116-4BBC-8F0D-A09A5E59C3B1}" type="pres">
      <dgm:prSet presAssocID="{CFCE273B-9962-46D5-B002-FA2AB7170CA6}" presName="desTx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E3CF5-52FD-4995-8E8E-43FCF2A99CD6}" type="pres">
      <dgm:prSet presAssocID="{B455F74D-23B5-44FC-9325-99B658B6E534}" presName="space" presStyleCnt="0"/>
      <dgm:spPr/>
    </dgm:pt>
    <dgm:pt modelId="{538FBABE-0106-4566-9AA2-ABAB8513576D}" type="pres">
      <dgm:prSet presAssocID="{4FF8E15E-0F7E-4F94-A44C-BE9CE7538F3C}" presName="composite" presStyleCnt="0"/>
      <dgm:spPr/>
    </dgm:pt>
    <dgm:pt modelId="{74B1A987-5778-4908-BA79-F63A96C4E9EC}" type="pres">
      <dgm:prSet presAssocID="{4FF8E15E-0F7E-4F94-A44C-BE9CE7538F3C}" presName="par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3B1E55-6F0E-4112-83AC-A5F61A2667AE}" type="pres">
      <dgm:prSet presAssocID="{4FF8E15E-0F7E-4F94-A44C-BE9CE7538F3C}" presName="desTx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69090-EBCE-4018-B02F-28B5125AB774}" type="pres">
      <dgm:prSet presAssocID="{F4B1AA80-F456-4A4C-8F53-9363C0AE9248}" presName="space" presStyleCnt="0"/>
      <dgm:spPr/>
    </dgm:pt>
    <dgm:pt modelId="{19FC6168-8DEF-483B-BD3E-C8338ADECB3E}" type="pres">
      <dgm:prSet presAssocID="{162EB01B-8AF5-4E5A-831E-CD37870AA71E}" presName="composite" presStyleCnt="0"/>
      <dgm:spPr/>
    </dgm:pt>
    <dgm:pt modelId="{0300B31A-1D0D-4B62-B189-DB838CF67DF7}" type="pres">
      <dgm:prSet presAssocID="{162EB01B-8AF5-4E5A-831E-CD37870AA71E}" presName="par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64BF6B-3226-4728-A883-6FB105694379}" type="pres">
      <dgm:prSet presAssocID="{162EB01B-8AF5-4E5A-831E-CD37870AA71E}" presName="desTx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264E6-41BF-4964-B61D-F491F08F90A8}" type="pres">
      <dgm:prSet presAssocID="{E8C7FD3E-DFF3-4A39-A89A-2EDE1719F1D2}" presName="space" presStyleCnt="0"/>
      <dgm:spPr/>
    </dgm:pt>
    <dgm:pt modelId="{D8E93354-41F0-4400-ADD8-15ADF4D9075D}" type="pres">
      <dgm:prSet presAssocID="{A0B6C2AB-5AF0-4705-84AE-DDA011CFCDBF}" presName="composite" presStyleCnt="0"/>
      <dgm:spPr/>
    </dgm:pt>
    <dgm:pt modelId="{671B2C10-0F7C-493D-AEBF-46175A04EB1E}" type="pres">
      <dgm:prSet presAssocID="{A0B6C2AB-5AF0-4705-84AE-DDA011CFCDBF}" presName="par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6A558-91A0-4139-9BB7-5F8E4C323345}" type="pres">
      <dgm:prSet presAssocID="{A0B6C2AB-5AF0-4705-84AE-DDA011CFCDBF}" presName="desTx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E477F4-E2C9-440B-88CB-CF3FF1B696B4}" srcId="{18363AC7-877B-4362-8D1B-E9991A12A064}" destId="{4FF8E15E-0F7E-4F94-A44C-BE9CE7538F3C}" srcOrd="3" destOrd="0" parTransId="{29C65470-86B5-4AA0-83CE-70C1868D2170}" sibTransId="{F4B1AA80-F456-4A4C-8F53-9363C0AE9248}"/>
    <dgm:cxn modelId="{5BA7E281-344F-4870-8F5B-5089FF288860}" type="presOf" srcId="{A0B6C2AB-5AF0-4705-84AE-DDA011CFCDBF}" destId="{671B2C10-0F7C-493D-AEBF-46175A04EB1E}" srcOrd="0" destOrd="0" presId="urn:microsoft.com/office/officeart/2005/8/layout/chevron1"/>
    <dgm:cxn modelId="{A0876995-A5C8-4CD3-9D2A-97642306FEE7}" type="presOf" srcId="{308C89D4-9E84-45E6-A13D-A07DDB9C7002}" destId="{423B1E55-6F0E-4112-83AC-A5F61A2667AE}" srcOrd="0" destOrd="0" presId="urn:microsoft.com/office/officeart/2005/8/layout/chevron1"/>
    <dgm:cxn modelId="{09157A99-37F2-46DC-B251-1B0DF21D8C4E}" type="presOf" srcId="{4F7799E0-1F4F-4D00-AC19-CA3BA167CF45}" destId="{C56941B4-2399-47E8-9121-B6EBD2619664}" srcOrd="0" destOrd="0" presId="urn:microsoft.com/office/officeart/2005/8/layout/chevron1"/>
    <dgm:cxn modelId="{97064CBF-BA9D-4DE3-9037-2DF3771CCDAB}" srcId="{25E8CDB7-BE4F-4D59-BE63-61D5D1100C5D}" destId="{5D84BC9A-6C58-4B60-ABAE-3283FD7C0470}" srcOrd="0" destOrd="0" parTransId="{EBE3622D-BDEA-4E6B-8538-33DD79F1766B}" sibTransId="{98DE239C-0330-4168-84CF-DB11A712C4CD}"/>
    <dgm:cxn modelId="{E8683825-7278-4F38-A067-8B8010CC18BD}" srcId="{162EB01B-8AF5-4E5A-831E-CD37870AA71E}" destId="{B74C3EAD-CFDB-483C-B17F-AD50DB84BA88}" srcOrd="0" destOrd="0" parTransId="{6D1DF24F-E70E-4345-9B1E-0035860BADF3}" sibTransId="{AE854473-9801-4500-90A5-1801D6630B5C}"/>
    <dgm:cxn modelId="{AB6BE7A2-669E-44D4-8887-E36472620F65}" type="presOf" srcId="{18363AC7-877B-4362-8D1B-E9991A12A064}" destId="{E7DF7F24-1C3B-434D-BB58-026504F9636C}" srcOrd="0" destOrd="0" presId="urn:microsoft.com/office/officeart/2005/8/layout/chevron1"/>
    <dgm:cxn modelId="{AD11822F-F63A-49B9-8463-E72050091901}" srcId="{CFCE273B-9962-46D5-B002-FA2AB7170CA6}" destId="{03E3BF84-6035-40A4-9C44-C4B4AEE67537}" srcOrd="0" destOrd="0" parTransId="{CB1ACF11-8AD0-422A-88B5-4B9AD2C099C9}" sibTransId="{27B17A34-5CB8-4B2D-B019-BE97571CE584}"/>
    <dgm:cxn modelId="{0FBD7E45-D106-4943-B5AB-C531C1C4D11C}" type="presOf" srcId="{162EB01B-8AF5-4E5A-831E-CD37870AA71E}" destId="{0300B31A-1D0D-4B62-B189-DB838CF67DF7}" srcOrd="0" destOrd="0" presId="urn:microsoft.com/office/officeart/2005/8/layout/chevron1"/>
    <dgm:cxn modelId="{304A0CD0-DD14-4AA4-8D99-DBBF901EE8C3}" srcId="{A0B6C2AB-5AF0-4705-84AE-DDA011CFCDBF}" destId="{B85800D8-70DA-40F7-A867-D5E57EDFDAE2}" srcOrd="0" destOrd="0" parTransId="{0AA51CB5-2F18-45E0-A60E-551B392ABFC7}" sibTransId="{1E5BE372-1DA5-48EC-ABAD-870053C7FADD}"/>
    <dgm:cxn modelId="{756260C0-54BB-44C8-8945-C1622D07C082}" srcId="{18363AC7-877B-4362-8D1B-E9991A12A064}" destId="{25E8CDB7-BE4F-4D59-BE63-61D5D1100C5D}" srcOrd="1" destOrd="0" parTransId="{09E22BFE-86D6-48F6-9BAA-9EC33AA4C3BD}" sibTransId="{4CB96822-3197-48BC-B524-E4890B0A29B4}"/>
    <dgm:cxn modelId="{1B749184-6161-44BF-ABED-C0FC265F5337}" srcId="{18363AC7-877B-4362-8D1B-E9991A12A064}" destId="{162EB01B-8AF5-4E5A-831E-CD37870AA71E}" srcOrd="4" destOrd="0" parTransId="{F701C1C3-4667-4F66-B3C3-CFC10B64BD43}" sibTransId="{E8C7FD3E-DFF3-4A39-A89A-2EDE1719F1D2}"/>
    <dgm:cxn modelId="{971FA92C-14B5-441B-A8CD-C15D13994F7D}" srcId="{18363AC7-877B-4362-8D1B-E9991A12A064}" destId="{CFCE273B-9962-46D5-B002-FA2AB7170CA6}" srcOrd="2" destOrd="0" parTransId="{18BADA28-8046-4DFD-AD98-6513633840A6}" sibTransId="{B455F74D-23B5-44FC-9325-99B658B6E534}"/>
    <dgm:cxn modelId="{A4C9257D-5895-4FDB-966D-48A624D2622D}" type="presOf" srcId="{B74C3EAD-CFDB-483C-B17F-AD50DB84BA88}" destId="{1664BF6B-3226-4728-A883-6FB105694379}" srcOrd="0" destOrd="0" presId="urn:microsoft.com/office/officeart/2005/8/layout/chevron1"/>
    <dgm:cxn modelId="{4519E717-99BA-4D7A-B745-F04848264C4E}" type="presOf" srcId="{B85800D8-70DA-40F7-A867-D5E57EDFDAE2}" destId="{A636A558-91A0-4139-9BB7-5F8E4C323345}" srcOrd="0" destOrd="0" presId="urn:microsoft.com/office/officeart/2005/8/layout/chevron1"/>
    <dgm:cxn modelId="{A8722056-CC3B-4567-934A-DBE2E013D919}" type="presOf" srcId="{F10CE989-F8FF-40B9-B207-114D4002F4A6}" destId="{EED4F406-FDC2-45F0-B369-AAABFCDD9459}" srcOrd="0" destOrd="0" presId="urn:microsoft.com/office/officeart/2005/8/layout/chevron1"/>
    <dgm:cxn modelId="{A28753A6-29AB-47A2-960E-62C78BB3864D}" type="presOf" srcId="{25E8CDB7-BE4F-4D59-BE63-61D5D1100C5D}" destId="{F8917FA1-44EF-4066-B1D5-5B4382A5F3FD}" srcOrd="0" destOrd="0" presId="urn:microsoft.com/office/officeart/2005/8/layout/chevron1"/>
    <dgm:cxn modelId="{3B7187D3-A6AC-403C-A72E-5D501DE2C1E9}" srcId="{18363AC7-877B-4362-8D1B-E9991A12A064}" destId="{A0B6C2AB-5AF0-4705-84AE-DDA011CFCDBF}" srcOrd="5" destOrd="0" parTransId="{29B1721F-D9EA-49A7-B9F0-F9E09C67DF11}" sibTransId="{E5A39B9D-2BE6-4732-BB82-2E0D13AD1680}"/>
    <dgm:cxn modelId="{C9591092-15EB-4E11-B3A0-B7522AAC6B6D}" type="presOf" srcId="{CFCE273B-9962-46D5-B002-FA2AB7170CA6}" destId="{F5B45F12-8AE0-44A8-AA85-790B93F0D7E5}" srcOrd="0" destOrd="0" presId="urn:microsoft.com/office/officeart/2005/8/layout/chevron1"/>
    <dgm:cxn modelId="{E6BAFCAB-ED8A-450E-8424-61FCB3A0A863}" srcId="{4FF8E15E-0F7E-4F94-A44C-BE9CE7538F3C}" destId="{308C89D4-9E84-45E6-A13D-A07DDB9C7002}" srcOrd="0" destOrd="0" parTransId="{6DA940EB-7D69-46E7-88B3-50E6C0B4ADC0}" sibTransId="{25CC55AC-9AF5-4D17-9DDE-ACC8E001ABA7}"/>
    <dgm:cxn modelId="{D1640085-10D8-479C-AA40-94516F0A80F0}" srcId="{4F7799E0-1F4F-4D00-AC19-CA3BA167CF45}" destId="{F10CE989-F8FF-40B9-B207-114D4002F4A6}" srcOrd="0" destOrd="0" parTransId="{9FE8190F-A68E-47FC-8EA2-9D2193D09DFF}" sibTransId="{6D8987C3-6ED3-4C52-A30B-426C283665C3}"/>
    <dgm:cxn modelId="{F4F87A0B-EC1B-424E-B166-CAD03168B1FB}" srcId="{18363AC7-877B-4362-8D1B-E9991A12A064}" destId="{4F7799E0-1F4F-4D00-AC19-CA3BA167CF45}" srcOrd="0" destOrd="0" parTransId="{3E0AFF11-D3AE-4864-848A-AD534C7D1E40}" sibTransId="{AE7700AC-0CB9-456D-88C9-9FF8A236F7FB}"/>
    <dgm:cxn modelId="{9A501162-A751-4A5A-900E-CA5ED17D7896}" type="presOf" srcId="{4FF8E15E-0F7E-4F94-A44C-BE9CE7538F3C}" destId="{74B1A987-5778-4908-BA79-F63A96C4E9EC}" srcOrd="0" destOrd="0" presId="urn:microsoft.com/office/officeart/2005/8/layout/chevron1"/>
    <dgm:cxn modelId="{8C4531D1-517E-4EBF-8BF5-68743B574EC6}" type="presOf" srcId="{5D84BC9A-6C58-4B60-ABAE-3283FD7C0470}" destId="{774D3ADB-E9F7-4F13-9259-6E25DD78D613}" srcOrd="0" destOrd="0" presId="urn:microsoft.com/office/officeart/2005/8/layout/chevron1"/>
    <dgm:cxn modelId="{A35CD235-B3FE-43F8-93AD-FD15DBBC1382}" type="presOf" srcId="{03E3BF84-6035-40A4-9C44-C4B4AEE67537}" destId="{124C3EA1-2116-4BBC-8F0D-A09A5E59C3B1}" srcOrd="0" destOrd="0" presId="urn:microsoft.com/office/officeart/2005/8/layout/chevron1"/>
    <dgm:cxn modelId="{FCF04B11-B679-4742-8941-6DF8150C54A4}" type="presParOf" srcId="{E7DF7F24-1C3B-434D-BB58-026504F9636C}" destId="{08BAF652-ACE0-4E5A-AB1E-883E535EE6F9}" srcOrd="0" destOrd="0" presId="urn:microsoft.com/office/officeart/2005/8/layout/chevron1"/>
    <dgm:cxn modelId="{A7A60B46-2F63-4F55-994E-6C940F21A4F5}" type="presParOf" srcId="{08BAF652-ACE0-4E5A-AB1E-883E535EE6F9}" destId="{C56941B4-2399-47E8-9121-B6EBD2619664}" srcOrd="0" destOrd="0" presId="urn:microsoft.com/office/officeart/2005/8/layout/chevron1"/>
    <dgm:cxn modelId="{B4F25C96-D621-4923-9A1F-790B09393254}" type="presParOf" srcId="{08BAF652-ACE0-4E5A-AB1E-883E535EE6F9}" destId="{EED4F406-FDC2-45F0-B369-AAABFCDD9459}" srcOrd="1" destOrd="0" presId="urn:microsoft.com/office/officeart/2005/8/layout/chevron1"/>
    <dgm:cxn modelId="{B0532003-2C87-4739-90C8-1CFCDB79A88C}" type="presParOf" srcId="{E7DF7F24-1C3B-434D-BB58-026504F9636C}" destId="{F069134C-3233-4424-9098-2512AB6D35C2}" srcOrd="1" destOrd="0" presId="urn:microsoft.com/office/officeart/2005/8/layout/chevron1"/>
    <dgm:cxn modelId="{29885D65-B3AC-43F6-BAC7-E91B805F1C12}" type="presParOf" srcId="{E7DF7F24-1C3B-434D-BB58-026504F9636C}" destId="{FDF973AB-3C52-46F6-9B1B-B076F6F17188}" srcOrd="2" destOrd="0" presId="urn:microsoft.com/office/officeart/2005/8/layout/chevron1"/>
    <dgm:cxn modelId="{6770CB7B-A784-4593-B6D6-E86364AC7012}" type="presParOf" srcId="{FDF973AB-3C52-46F6-9B1B-B076F6F17188}" destId="{F8917FA1-44EF-4066-B1D5-5B4382A5F3FD}" srcOrd="0" destOrd="0" presId="urn:microsoft.com/office/officeart/2005/8/layout/chevron1"/>
    <dgm:cxn modelId="{5D7632D7-C04C-42A5-A59C-733DDCBEFE61}" type="presParOf" srcId="{FDF973AB-3C52-46F6-9B1B-B076F6F17188}" destId="{774D3ADB-E9F7-4F13-9259-6E25DD78D613}" srcOrd="1" destOrd="0" presId="urn:microsoft.com/office/officeart/2005/8/layout/chevron1"/>
    <dgm:cxn modelId="{466FAD21-2E54-4E41-927F-B84D5B985A08}" type="presParOf" srcId="{E7DF7F24-1C3B-434D-BB58-026504F9636C}" destId="{36CCFD64-F929-46B3-9E23-ACA6180F1CAD}" srcOrd="3" destOrd="0" presId="urn:microsoft.com/office/officeart/2005/8/layout/chevron1"/>
    <dgm:cxn modelId="{D7A082EA-E309-43EA-88D6-A7F5225C8672}" type="presParOf" srcId="{E7DF7F24-1C3B-434D-BB58-026504F9636C}" destId="{1A3D1BC6-49DE-4A6A-8EC2-96DF541D9BD8}" srcOrd="4" destOrd="0" presId="urn:microsoft.com/office/officeart/2005/8/layout/chevron1"/>
    <dgm:cxn modelId="{E4762754-8E66-4723-80DC-E1E5D3EBF135}" type="presParOf" srcId="{1A3D1BC6-49DE-4A6A-8EC2-96DF541D9BD8}" destId="{F5B45F12-8AE0-44A8-AA85-790B93F0D7E5}" srcOrd="0" destOrd="0" presId="urn:microsoft.com/office/officeart/2005/8/layout/chevron1"/>
    <dgm:cxn modelId="{911FBA57-D0CF-4802-BCBE-0A165D606F58}" type="presParOf" srcId="{1A3D1BC6-49DE-4A6A-8EC2-96DF541D9BD8}" destId="{124C3EA1-2116-4BBC-8F0D-A09A5E59C3B1}" srcOrd="1" destOrd="0" presId="urn:microsoft.com/office/officeart/2005/8/layout/chevron1"/>
    <dgm:cxn modelId="{BF52AC13-600F-489D-8911-3F46750B334C}" type="presParOf" srcId="{E7DF7F24-1C3B-434D-BB58-026504F9636C}" destId="{F8DE3CF5-52FD-4995-8E8E-43FCF2A99CD6}" srcOrd="5" destOrd="0" presId="urn:microsoft.com/office/officeart/2005/8/layout/chevron1"/>
    <dgm:cxn modelId="{81FFA20B-760D-4B79-8B1A-F62E9F03FDC1}" type="presParOf" srcId="{E7DF7F24-1C3B-434D-BB58-026504F9636C}" destId="{538FBABE-0106-4566-9AA2-ABAB8513576D}" srcOrd="6" destOrd="0" presId="urn:microsoft.com/office/officeart/2005/8/layout/chevron1"/>
    <dgm:cxn modelId="{F201BADB-9CB1-4D8F-ACCF-DE34B2242697}" type="presParOf" srcId="{538FBABE-0106-4566-9AA2-ABAB8513576D}" destId="{74B1A987-5778-4908-BA79-F63A96C4E9EC}" srcOrd="0" destOrd="0" presId="urn:microsoft.com/office/officeart/2005/8/layout/chevron1"/>
    <dgm:cxn modelId="{41491E55-0A93-4369-AADD-E1FC86DF22E3}" type="presParOf" srcId="{538FBABE-0106-4566-9AA2-ABAB8513576D}" destId="{423B1E55-6F0E-4112-83AC-A5F61A2667AE}" srcOrd="1" destOrd="0" presId="urn:microsoft.com/office/officeart/2005/8/layout/chevron1"/>
    <dgm:cxn modelId="{94AC3BF7-7D6B-4B01-9305-482EC3A5A49F}" type="presParOf" srcId="{E7DF7F24-1C3B-434D-BB58-026504F9636C}" destId="{DDA69090-EBCE-4018-B02F-28B5125AB774}" srcOrd="7" destOrd="0" presId="urn:microsoft.com/office/officeart/2005/8/layout/chevron1"/>
    <dgm:cxn modelId="{0DBBD51E-6B1D-4ACF-88EE-C70ECC9BDA90}" type="presParOf" srcId="{E7DF7F24-1C3B-434D-BB58-026504F9636C}" destId="{19FC6168-8DEF-483B-BD3E-C8338ADECB3E}" srcOrd="8" destOrd="0" presId="urn:microsoft.com/office/officeart/2005/8/layout/chevron1"/>
    <dgm:cxn modelId="{EE528E6A-F357-4E66-9909-F943A86325F9}" type="presParOf" srcId="{19FC6168-8DEF-483B-BD3E-C8338ADECB3E}" destId="{0300B31A-1D0D-4B62-B189-DB838CF67DF7}" srcOrd="0" destOrd="0" presId="urn:microsoft.com/office/officeart/2005/8/layout/chevron1"/>
    <dgm:cxn modelId="{26505165-A735-4B97-A4E1-8A5759E87B9A}" type="presParOf" srcId="{19FC6168-8DEF-483B-BD3E-C8338ADECB3E}" destId="{1664BF6B-3226-4728-A883-6FB105694379}" srcOrd="1" destOrd="0" presId="urn:microsoft.com/office/officeart/2005/8/layout/chevron1"/>
    <dgm:cxn modelId="{91BA8EE5-98FD-4472-B5C3-75C9888E30FE}" type="presParOf" srcId="{E7DF7F24-1C3B-434D-BB58-026504F9636C}" destId="{815264E6-41BF-4964-B61D-F491F08F90A8}" srcOrd="9" destOrd="0" presId="urn:microsoft.com/office/officeart/2005/8/layout/chevron1"/>
    <dgm:cxn modelId="{C295E65A-62E2-4C28-AE85-A44C67EC4A88}" type="presParOf" srcId="{E7DF7F24-1C3B-434D-BB58-026504F9636C}" destId="{D8E93354-41F0-4400-ADD8-15ADF4D9075D}" srcOrd="10" destOrd="0" presId="urn:microsoft.com/office/officeart/2005/8/layout/chevron1"/>
    <dgm:cxn modelId="{FFCD9D3D-525B-4D98-92D9-199A80EE7EC3}" type="presParOf" srcId="{D8E93354-41F0-4400-ADD8-15ADF4D9075D}" destId="{671B2C10-0F7C-493D-AEBF-46175A04EB1E}" srcOrd="0" destOrd="0" presId="urn:microsoft.com/office/officeart/2005/8/layout/chevron1"/>
    <dgm:cxn modelId="{3B330739-9ABC-4B84-BEC5-A1A53AC15D6A}" type="presParOf" srcId="{D8E93354-41F0-4400-ADD8-15ADF4D9075D}" destId="{A636A558-91A0-4139-9BB7-5F8E4C323345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66C3F-4A81-4757-A88F-1BEA4C85AB94}">
      <dsp:nvSpPr>
        <dsp:cNvPr id="0" name=""/>
        <dsp:cNvSpPr/>
      </dsp:nvSpPr>
      <dsp:spPr>
        <a:xfrm>
          <a:off x="2276862" y="1203805"/>
          <a:ext cx="3611415" cy="3611415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F5323-7907-4BF8-9C97-85D702074274}">
      <dsp:nvSpPr>
        <dsp:cNvPr id="0" name=""/>
        <dsp:cNvSpPr/>
      </dsp:nvSpPr>
      <dsp:spPr>
        <a:xfrm>
          <a:off x="2999145" y="1926088"/>
          <a:ext cx="2166849" cy="216684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BFBAA-7266-4D2B-8196-9476267F3627}">
      <dsp:nvSpPr>
        <dsp:cNvPr id="0" name=""/>
        <dsp:cNvSpPr/>
      </dsp:nvSpPr>
      <dsp:spPr>
        <a:xfrm>
          <a:off x="3721428" y="2648371"/>
          <a:ext cx="722283" cy="7222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E6F62-31F4-4716-8AF7-A8E1385348EC}">
      <dsp:nvSpPr>
        <dsp:cNvPr id="0" name=""/>
        <dsp:cNvSpPr/>
      </dsp:nvSpPr>
      <dsp:spPr>
        <a:xfrm>
          <a:off x="6490179" y="0"/>
          <a:ext cx="1805707" cy="105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2413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повышение качества</a:t>
          </a:r>
          <a:endParaRPr lang="ru-RU" sz="1900" kern="1200" dirty="0"/>
        </a:p>
      </dsp:txBody>
      <dsp:txXfrm>
        <a:off x="6490179" y="0"/>
        <a:ext cx="1805707" cy="1053329"/>
      </dsp:txXfrm>
    </dsp:sp>
    <dsp:sp modelId="{CFFF3E16-43E8-4419-B6D4-443CBBB74002}">
      <dsp:nvSpPr>
        <dsp:cNvPr id="0" name=""/>
        <dsp:cNvSpPr/>
      </dsp:nvSpPr>
      <dsp:spPr>
        <a:xfrm>
          <a:off x="6038753" y="526664"/>
          <a:ext cx="4514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88923-4F96-4A83-A394-B7536F20E789}">
      <dsp:nvSpPr>
        <dsp:cNvPr id="0" name=""/>
        <dsp:cNvSpPr/>
      </dsp:nvSpPr>
      <dsp:spPr>
        <a:xfrm rot="5400000">
          <a:off x="3818635" y="791200"/>
          <a:ext cx="2482245" cy="1954377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05EC4-7DCF-4480-AB04-9495F81E52E9}">
      <dsp:nvSpPr>
        <dsp:cNvPr id="0" name=""/>
        <dsp:cNvSpPr/>
      </dsp:nvSpPr>
      <dsp:spPr>
        <a:xfrm>
          <a:off x="6490179" y="1053329"/>
          <a:ext cx="1805707" cy="105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2413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расширение возможностей</a:t>
          </a:r>
          <a:endParaRPr lang="ru-RU" sz="1900" kern="1200" dirty="0"/>
        </a:p>
      </dsp:txBody>
      <dsp:txXfrm>
        <a:off x="6490179" y="1053329"/>
        <a:ext cx="1805707" cy="1053329"/>
      </dsp:txXfrm>
    </dsp:sp>
    <dsp:sp modelId="{33559C3B-1CD8-4684-86A9-38303B56C417}">
      <dsp:nvSpPr>
        <dsp:cNvPr id="0" name=""/>
        <dsp:cNvSpPr/>
      </dsp:nvSpPr>
      <dsp:spPr>
        <a:xfrm>
          <a:off x="6038753" y="1579994"/>
          <a:ext cx="4514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4CC48F-7B3F-4E0F-B3D6-C009C8AAF1EF}">
      <dsp:nvSpPr>
        <dsp:cNvPr id="0" name=""/>
        <dsp:cNvSpPr/>
      </dsp:nvSpPr>
      <dsp:spPr>
        <a:xfrm rot="5400000">
          <a:off x="4351439" y="1828098"/>
          <a:ext cx="1934273" cy="143674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7708E-4E84-42FA-8E19-1FC1359F6E21}">
      <dsp:nvSpPr>
        <dsp:cNvPr id="0" name=""/>
        <dsp:cNvSpPr/>
      </dsp:nvSpPr>
      <dsp:spPr>
        <a:xfrm>
          <a:off x="6490179" y="2106658"/>
          <a:ext cx="1805707" cy="105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2413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эффективное использование</a:t>
          </a:r>
          <a:endParaRPr lang="ru-RU" sz="1900" kern="1200" dirty="0"/>
        </a:p>
      </dsp:txBody>
      <dsp:txXfrm>
        <a:off x="6490179" y="2106658"/>
        <a:ext cx="1805707" cy="1053329"/>
      </dsp:txXfrm>
    </dsp:sp>
    <dsp:sp modelId="{E4B87680-0749-45CE-B68F-C469D2A3A9C7}">
      <dsp:nvSpPr>
        <dsp:cNvPr id="0" name=""/>
        <dsp:cNvSpPr/>
      </dsp:nvSpPr>
      <dsp:spPr>
        <a:xfrm>
          <a:off x="6038753" y="2633323"/>
          <a:ext cx="4514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4474EC-255A-40C4-BD22-AE9A884A0098}">
      <dsp:nvSpPr>
        <dsp:cNvPr id="0" name=""/>
        <dsp:cNvSpPr/>
      </dsp:nvSpPr>
      <dsp:spPr>
        <a:xfrm rot="5400000">
          <a:off x="4884906" y="2864153"/>
          <a:ext cx="1381968" cy="919105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9E5B85-F682-46A5-94A0-FFCDFF582DE2}">
      <dsp:nvSpPr>
        <dsp:cNvPr id="0" name=""/>
        <dsp:cNvSpPr/>
      </dsp:nvSpPr>
      <dsp:spPr>
        <a:xfrm>
          <a:off x="0" y="536569"/>
          <a:ext cx="11780875" cy="5093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327" tIns="687324" rIns="914327" bIns="234696" numCol="1" spcCol="1270" anchor="t" anchorCtr="0">
          <a:noAutofit/>
        </a:bodyPr>
        <a:lstStyle/>
        <a:p>
          <a:pPr marL="285750" lvl="1" indent="-285750" algn="just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3300" b="1" kern="1200" dirty="0" smtClean="0"/>
            <a:t>формирование инфраструктуры и кадрового потенциала в системе подготовки МЧС России </a:t>
          </a:r>
          <a:r>
            <a:rPr lang="ru-RU" altLang="ru-RU" sz="3300" kern="1200" dirty="0" smtClean="0"/>
            <a:t>для повышения качества и расширения возможностей непрерывного образования всех категорий граждан </a:t>
          </a:r>
          <a:r>
            <a:rPr lang="ru-RU" altLang="ru-RU" sz="3300" b="1" kern="1200" dirty="0" smtClean="0"/>
            <a:t>за счет развития цифрового образовательного пространства</a:t>
          </a:r>
          <a:r>
            <a:rPr lang="ru-RU" altLang="ru-RU" sz="3300" kern="1200" dirty="0" smtClean="0"/>
            <a:t>, в результате широкого </a:t>
          </a:r>
          <a:r>
            <a:rPr lang="ru-RU" altLang="ru-RU" sz="3300" b="1" kern="1200" dirty="0" smtClean="0"/>
            <a:t>и эффективного использования профильных онлайн-курсов </a:t>
          </a:r>
          <a:r>
            <a:rPr lang="ru-RU" altLang="ru-RU" sz="3300" kern="1200" dirty="0" smtClean="0"/>
            <a:t>единой платформы онлайн-обучения вузов МЧС России.</a:t>
          </a:r>
          <a:endParaRPr lang="ru-RU" sz="3300" kern="1200" dirty="0"/>
        </a:p>
      </dsp:txBody>
      <dsp:txXfrm>
        <a:off x="0" y="536569"/>
        <a:ext cx="11780875" cy="5093550"/>
      </dsp:txXfrm>
    </dsp:sp>
    <dsp:sp modelId="{CE15EFBD-C2FF-4D67-A9D6-BBBF318775B6}">
      <dsp:nvSpPr>
        <dsp:cNvPr id="0" name=""/>
        <dsp:cNvSpPr/>
      </dsp:nvSpPr>
      <dsp:spPr>
        <a:xfrm>
          <a:off x="589043" y="49489"/>
          <a:ext cx="8246612" cy="97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1702" tIns="0" rIns="31170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ЦЕЛЬ КОНЦЕПЦИИ</a:t>
          </a:r>
          <a:endParaRPr lang="ru-RU" sz="3300" kern="1200" dirty="0"/>
        </a:p>
      </dsp:txBody>
      <dsp:txXfrm>
        <a:off x="636598" y="97044"/>
        <a:ext cx="8151502" cy="8790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941B4-2399-47E8-9121-B6EBD2619664}">
      <dsp:nvSpPr>
        <dsp:cNvPr id="0" name=""/>
        <dsp:cNvSpPr/>
      </dsp:nvSpPr>
      <dsp:spPr>
        <a:xfrm>
          <a:off x="8152" y="333027"/>
          <a:ext cx="2150514" cy="810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Задача 1</a:t>
          </a:r>
          <a:endParaRPr lang="ru-RU" sz="2400" kern="1200" dirty="0"/>
        </a:p>
      </dsp:txBody>
      <dsp:txXfrm>
        <a:off x="413152" y="333027"/>
        <a:ext cx="1340514" cy="810000"/>
      </dsp:txXfrm>
    </dsp:sp>
    <dsp:sp modelId="{EED4F406-FDC2-45F0-B369-AAABFCDD9459}">
      <dsp:nvSpPr>
        <dsp:cNvPr id="0" name=""/>
        <dsp:cNvSpPr/>
      </dsp:nvSpPr>
      <dsp:spPr>
        <a:xfrm>
          <a:off x="8152" y="1244277"/>
          <a:ext cx="1720411" cy="3412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создание и оснащение ведомственного Центра открытого образования на базе Санкт-Петербургского университета ГПС МЧС России</a:t>
          </a:r>
          <a:endParaRPr lang="ru-RU" sz="1500" kern="1200" dirty="0"/>
        </a:p>
      </dsp:txBody>
      <dsp:txXfrm>
        <a:off x="8152" y="1244277"/>
        <a:ext cx="1720411" cy="3412705"/>
      </dsp:txXfrm>
    </dsp:sp>
    <dsp:sp modelId="{F8917FA1-44EF-4066-B1D5-5B4382A5F3FD}">
      <dsp:nvSpPr>
        <dsp:cNvPr id="0" name=""/>
        <dsp:cNvSpPr/>
      </dsp:nvSpPr>
      <dsp:spPr>
        <a:xfrm>
          <a:off x="1942667" y="333027"/>
          <a:ext cx="2150514" cy="810000"/>
        </a:xfrm>
        <a:prstGeom prst="chevron">
          <a:avLst/>
        </a:prstGeom>
        <a:gradFill rotWithShape="0">
          <a:gsLst>
            <a:gs pos="0">
              <a:schemeClr val="accent3">
                <a:hueOff val="542120"/>
                <a:satOff val="20000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42120"/>
                <a:satOff val="20000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42120"/>
                <a:satOff val="20000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Задача 2</a:t>
          </a:r>
          <a:endParaRPr lang="ru-RU" sz="2400" kern="1200" dirty="0"/>
        </a:p>
      </dsp:txBody>
      <dsp:txXfrm>
        <a:off x="2347667" y="333027"/>
        <a:ext cx="1340514" cy="810000"/>
      </dsp:txXfrm>
    </dsp:sp>
    <dsp:sp modelId="{774D3ADB-E9F7-4F13-9259-6E25DD78D613}">
      <dsp:nvSpPr>
        <dsp:cNvPr id="0" name=""/>
        <dsp:cNvSpPr/>
      </dsp:nvSpPr>
      <dsp:spPr>
        <a:xfrm>
          <a:off x="1942667" y="1244277"/>
          <a:ext cx="1720411" cy="3412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обучение сотрудников образовательных организаций высшего образования МЧС России по программам повышения квалификации в области онлайн-обучения</a:t>
          </a:r>
          <a:endParaRPr lang="ru-RU" sz="1500" kern="1200" dirty="0"/>
        </a:p>
      </dsp:txBody>
      <dsp:txXfrm>
        <a:off x="1942667" y="1244277"/>
        <a:ext cx="1720411" cy="3412705"/>
      </dsp:txXfrm>
    </dsp:sp>
    <dsp:sp modelId="{F5B45F12-8AE0-44A8-AA85-790B93F0D7E5}">
      <dsp:nvSpPr>
        <dsp:cNvPr id="0" name=""/>
        <dsp:cNvSpPr/>
      </dsp:nvSpPr>
      <dsp:spPr>
        <a:xfrm>
          <a:off x="3877182" y="333027"/>
          <a:ext cx="2150514" cy="810000"/>
        </a:xfrm>
        <a:prstGeom prst="chevron">
          <a:avLst/>
        </a:prstGeom>
        <a:gradFill rotWithShape="0">
          <a:gsLst>
            <a:gs pos="0">
              <a:schemeClr val="accent3">
                <a:hueOff val="1084240"/>
                <a:satOff val="40000"/>
                <a:lumOff val="-5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84240"/>
                <a:satOff val="40000"/>
                <a:lumOff val="-5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84240"/>
                <a:satOff val="40000"/>
                <a:lumOff val="-5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Задача 3</a:t>
          </a:r>
          <a:endParaRPr lang="ru-RU" sz="2400" kern="1200" dirty="0"/>
        </a:p>
      </dsp:txBody>
      <dsp:txXfrm>
        <a:off x="4282182" y="333027"/>
        <a:ext cx="1340514" cy="810000"/>
      </dsp:txXfrm>
    </dsp:sp>
    <dsp:sp modelId="{124C3EA1-2116-4BBC-8F0D-A09A5E59C3B1}">
      <dsp:nvSpPr>
        <dsp:cNvPr id="0" name=""/>
        <dsp:cNvSpPr/>
      </dsp:nvSpPr>
      <dsp:spPr>
        <a:xfrm>
          <a:off x="3877182" y="1244277"/>
          <a:ext cx="1720411" cy="3412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создание и развитие единой платформы онлайн-обучения МЧС России, обеспечивающей возможность включения размещенных на ней онлайн-курсов в ресурс «одного окна»</a:t>
          </a:r>
          <a:endParaRPr lang="ru-RU" sz="1500" kern="1200" dirty="0"/>
        </a:p>
      </dsp:txBody>
      <dsp:txXfrm>
        <a:off x="3877182" y="1244277"/>
        <a:ext cx="1720411" cy="3412705"/>
      </dsp:txXfrm>
    </dsp:sp>
    <dsp:sp modelId="{74B1A987-5778-4908-BA79-F63A96C4E9EC}">
      <dsp:nvSpPr>
        <dsp:cNvPr id="0" name=""/>
        <dsp:cNvSpPr/>
      </dsp:nvSpPr>
      <dsp:spPr>
        <a:xfrm>
          <a:off x="5811697" y="333027"/>
          <a:ext cx="2150514" cy="810000"/>
        </a:xfrm>
        <a:prstGeom prst="chevron">
          <a:avLst/>
        </a:prstGeom>
        <a:gradFill rotWithShape="0">
          <a:gsLst>
            <a:gs pos="0">
              <a:schemeClr val="accent3">
                <a:hueOff val="1626359"/>
                <a:satOff val="60000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26359"/>
                <a:satOff val="60000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26359"/>
                <a:satOff val="60000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Задача 4</a:t>
          </a:r>
          <a:endParaRPr lang="ru-RU" sz="2400" kern="1200" dirty="0"/>
        </a:p>
      </dsp:txBody>
      <dsp:txXfrm>
        <a:off x="6216697" y="333027"/>
        <a:ext cx="1340514" cy="810000"/>
      </dsp:txXfrm>
    </dsp:sp>
    <dsp:sp modelId="{423B1E55-6F0E-4112-83AC-A5F61A2667AE}">
      <dsp:nvSpPr>
        <dsp:cNvPr id="0" name=""/>
        <dsp:cNvSpPr/>
      </dsp:nvSpPr>
      <dsp:spPr>
        <a:xfrm>
          <a:off x="5811697" y="1244277"/>
          <a:ext cx="1720411" cy="3412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формирование ведомственной экспертной группы в области онлайн-обучения и организация экспертной деятельности по оценке онлайн-курсов</a:t>
          </a:r>
          <a:endParaRPr lang="ru-RU" sz="1500" kern="1200" dirty="0"/>
        </a:p>
      </dsp:txBody>
      <dsp:txXfrm>
        <a:off x="5811697" y="1244277"/>
        <a:ext cx="1720411" cy="3412705"/>
      </dsp:txXfrm>
    </dsp:sp>
    <dsp:sp modelId="{0300B31A-1D0D-4B62-B189-DB838CF67DF7}">
      <dsp:nvSpPr>
        <dsp:cNvPr id="0" name=""/>
        <dsp:cNvSpPr/>
      </dsp:nvSpPr>
      <dsp:spPr>
        <a:xfrm>
          <a:off x="7746211" y="333027"/>
          <a:ext cx="2150514" cy="810000"/>
        </a:xfrm>
        <a:prstGeom prst="chevron">
          <a:avLst/>
        </a:prstGeom>
        <a:gradFill rotWithShape="0">
          <a:gsLst>
            <a:gs pos="0">
              <a:schemeClr val="accent3">
                <a:hueOff val="2168479"/>
                <a:satOff val="80000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168479"/>
                <a:satOff val="80000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168479"/>
                <a:satOff val="80000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Задача 5</a:t>
          </a:r>
          <a:endParaRPr lang="ru-RU" sz="2400" kern="1200" dirty="0"/>
        </a:p>
      </dsp:txBody>
      <dsp:txXfrm>
        <a:off x="8151211" y="333027"/>
        <a:ext cx="1340514" cy="810000"/>
      </dsp:txXfrm>
    </dsp:sp>
    <dsp:sp modelId="{1664BF6B-3226-4728-A883-6FB105694379}">
      <dsp:nvSpPr>
        <dsp:cNvPr id="0" name=""/>
        <dsp:cNvSpPr/>
      </dsp:nvSpPr>
      <dsp:spPr>
        <a:xfrm>
          <a:off x="7746211" y="1244277"/>
          <a:ext cx="1720411" cy="3412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организация деятельности по созданию онлайн-курсов и их публикации на единой платформе онлайн-обучения, сотрудниками образовательных организаций высшего образования, прошедшими обучение по ППК в области онлайн-образования</a:t>
          </a:r>
          <a:endParaRPr lang="ru-RU" sz="1500" kern="1200" dirty="0"/>
        </a:p>
      </dsp:txBody>
      <dsp:txXfrm>
        <a:off x="7746211" y="1244277"/>
        <a:ext cx="1720411" cy="3412705"/>
      </dsp:txXfrm>
    </dsp:sp>
    <dsp:sp modelId="{671B2C10-0F7C-493D-AEBF-46175A04EB1E}">
      <dsp:nvSpPr>
        <dsp:cNvPr id="0" name=""/>
        <dsp:cNvSpPr/>
      </dsp:nvSpPr>
      <dsp:spPr>
        <a:xfrm>
          <a:off x="9680726" y="333027"/>
          <a:ext cx="2150514" cy="810000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Задача 6</a:t>
          </a:r>
          <a:endParaRPr lang="ru-RU" sz="2400" kern="1200" dirty="0"/>
        </a:p>
      </dsp:txBody>
      <dsp:txXfrm>
        <a:off x="10085726" y="333027"/>
        <a:ext cx="1340514" cy="810000"/>
      </dsp:txXfrm>
    </dsp:sp>
    <dsp:sp modelId="{A636A558-91A0-4139-9BB7-5F8E4C323345}">
      <dsp:nvSpPr>
        <dsp:cNvPr id="0" name=""/>
        <dsp:cNvSpPr/>
      </dsp:nvSpPr>
      <dsp:spPr>
        <a:xfrm>
          <a:off x="9680726" y="1244277"/>
          <a:ext cx="1720411" cy="3412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создание условий, обеспечивающих возможность зачета результатов обучения при освоении основных и дополнительных образовательных программ с применением онлайн-курсов, доступных на единой платформе онлайн-обучения МЧС России</a:t>
          </a:r>
          <a:endParaRPr lang="ru-RU" sz="1500" kern="1200" dirty="0"/>
        </a:p>
      </dsp:txBody>
      <dsp:txXfrm>
        <a:off x="9680726" y="1244277"/>
        <a:ext cx="1720411" cy="3412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7413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294" y="0"/>
            <a:ext cx="2945862" cy="497413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93710A6B-AAB4-427A-BA0F-32EB4313AD01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7413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7413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80C343DF-D6E1-49B2-973E-B34E9677A9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093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24" tIns="45711" rIns="91424" bIns="457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135"/>
          </a:xfrm>
          <a:prstGeom prst="rect">
            <a:avLst/>
          </a:prstGeom>
        </p:spPr>
        <p:txBody>
          <a:bodyPr vert="horz" lIns="91424" tIns="45711" rIns="91424" bIns="45711" rtlCol="0"/>
          <a:lstStyle>
            <a:lvl1pPr algn="r">
              <a:defRPr sz="1200"/>
            </a:lvl1pPr>
          </a:lstStyle>
          <a:p>
            <a:fld id="{869B460F-7990-44D9-B084-FDF585E8B173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1" rIns="91424" bIns="457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1424" tIns="45711" rIns="91424" bIns="4571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8134"/>
          </a:xfrm>
          <a:prstGeom prst="rect">
            <a:avLst/>
          </a:prstGeom>
        </p:spPr>
        <p:txBody>
          <a:bodyPr vert="horz" lIns="91424" tIns="45711" rIns="91424" bIns="457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8134"/>
          </a:xfrm>
          <a:prstGeom prst="rect">
            <a:avLst/>
          </a:prstGeom>
        </p:spPr>
        <p:txBody>
          <a:bodyPr vert="horz" lIns="91424" tIns="45711" rIns="91424" bIns="45711" rtlCol="0" anchor="b"/>
          <a:lstStyle>
            <a:lvl1pPr algn="r">
              <a:defRPr sz="1200"/>
            </a:lvl1pPr>
          </a:lstStyle>
          <a:p>
            <a:fld id="{BAB311A9-9E28-4B7E-B928-7C2FC9CA4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150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день, уважаемые коллеги, участники форума.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начале выступления, хотелось бы поблагодарить организаторов за приглашение и предоставленную возможность поделиться информацией о  нашем проекте и получить от экспертного сообщество обратную связь.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839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 3. Развитие единой платформы онлайн-обучения МЧС России, обеспечивающей возможность включения размещенных на ней онлайн-курсов в ресурс «одного окна».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 основных мероприятий, направленных на реализацию задачи входят следующие: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внедрение механизмов обеспечения оценки качества результатов промежуточной и итоговой аттестации обучающихся на онлайн-курсах независимо от места их нахождения, в том числе на основе применения биометрических данных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прокторинг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разработка и обеспечение условий, необходимых для интеграции единой платформы онлайн-обучения МЧС России с порталом «Современная цифровая образовательная среда Российской Федерации», действующим по принципу «одного окна».</a:t>
            </a:r>
          </a:p>
          <a:p>
            <a:endParaRPr lang="ru-RU" sz="1400" b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012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 4. Формирование ведомственной экспертной группы в области онлайн-обучения и организация экспертной деятельности, по оценке онлайн-курсов.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 основных мероприятий, направленных на реализацию задачи входят следующие: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формирование экспертной группы из числа сотрудников и работников образовательных организаций высшего образования МЧС России, прошедших обучение по программам повышения квалификации в области экспертизы онлайн-курсов,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проведение экспертизы и рецензирования электронных образовательных ресурсов – онлайн-курсов, выносимых на рассмотрение учебно-методического совета МЧС России и участие в их рассмотрении,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821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 5. Организация деятельности по созданию онлайн-курсов и их публикации на единой платформе онлайн-обучения, сотрудниками образовательных организаций высшего образования, прошедшими обучение по программам повышения квалификации в области онлайн-образования.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 основных мероприятий, направленных на реализацию задачи входят следующие: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оснащение образовательных организаций высшего образования оборудованием и программным обеспечением необходимым для производства образовательного контента онлайн-курсов,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организация постоянно действующего конкурса на создание онлайн-курсов среди научно-педагогического состава образовательных организаций высшего образования, прошедшего повышения квалификации в области онлайн-обучения,</a:t>
            </a:r>
          </a:p>
          <a:p>
            <a:endParaRPr lang="ru-RU" sz="1400" b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36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 6. Создание условий, обеспечивающих возможность зачета результатов обучения при освоении основных и дополнительных образовательных программ с применением онлайн-курсов, доступных на единой платформе онлайн-обучения МЧС России.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 основных мероприятий, направленных на реализацию задачи входят следующие: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разработка и внедрение локальных нормативно-правовых актов в образовательных организациях высшего образования, обеспечивающих возможность использования онлайн-курсов в программах основного и дополнительного образования,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перезачет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результатов освоения онлайн-курсов,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 административного персонала, обеспечивающего организацию образовательного процесса в образовательных организациях высшего образования, по вопросам использования онлайн-обучения и применения разработанной нормативно-правовой документации.</a:t>
            </a:r>
          </a:p>
          <a:p>
            <a:endParaRPr lang="ru-RU" sz="1400" b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2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итоге реализации Концепции ожидаются следующие основные результаты: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повышение рейтинга образовательных организаций и качества образования за счет внедрения электронного обучения и сетевой формы реализации образовательных программ,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увеличение доступности современных программ непрерывного образования в рамках единой системы подготовки населения в области гражданской обороны и защиты населения от чрезвычайных ситуаций за счет использования онлайн технологий,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 всех групп населения в области гражданской обороны, защиты населения и территорий от ЧС, обеспечение пожарной безопасности и безопасности людей на водных объектах посредствам трансляции профильных онлайн-курсов МЧС России,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пропаганда знаний в области культуры безопасности и повышение имиджа и значимости сил и средств Единой государственной системы предупреждения и ликвидации чрезвычайных ситуаций за счет внедрения современных методов и форм обучения,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интеграция системы подготовки МЧС России в общероссийское и международное образовательное пространство с целью продвижения на формирующемся глобальном рынке электронного обучения.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9BA0E0C-A1EA-4365-AC9F-2CB10F48643D}" type="slidenum">
              <a:rPr lang="ru-RU" altLang="ru-RU"/>
              <a:pPr eaLnBrk="1" hangingPunct="1"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9942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Реализация задач Концепции также позволит образовательным организациям МЧС России включиться в решение отдельных задач федеральных проектов, входящих в состав национального проекта «Образование», таких как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Федеральный проект «Цифровая образовательная среда»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Федеральный проект «Молодые профессионалы». Глобальная конкурентоспособность профессионального образования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Федеральный проект «Новые возможности для каждого».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Проекта развития системы дополнительного образования  и обучения граждан в  рамках единой системы подготовки населения в области гражданской обороны и защиты населения от чрезвычайных ситуаций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AF3EF-FA1F-4E78-9F50-DD715FD98A44}" type="slidenum">
              <a:rPr lang="ru-RU" altLang="ru-RU"/>
              <a:pPr eaLnBrk="1" hangingPunct="1"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9922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 признать, что развитие и совершенствование электронного обучения – это глобальная перспектива для системы образования МЧС России.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одним из основных направлений развития в данной области является модернизация образования посредством внедрения современной образовательной технологии массовых открытых онлайн-курсов (МООК).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Опираясь на опыт ведущих отечественных вузов в реализации образовательных онлайн-проектов, Санкт-Петербургский университет государственной противопожарной службы представил руководству Министерства образовательную платформу МЧС России под брендовым названием «EMERCOURSE». Предлагаемое имя проекта – это производная от слов EMERCOM – международный бренд МЧС России и COURSE, в контексте академического курса.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в первой части своего выступления, разрешите продемонстрировать Вам визитную карточку нашей платформы, которая демонстрирует ключевые направления развития данного проекта, а также его потенциал.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00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[демонстрация видео]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сегодняшний день университетом проведена следующая работа: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создана локальная нормативная база в области разработки, использования и экспертизы онлайн-курсов;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наш научно-педагогический состав активно участвует в сессиях программ повышения квалификации, которые организуют региональные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Центры компетенций в области онлайн-обучения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 если конкретизировать, то мы сотрудничаем с Северо-Западным центром на базе  Санкт-Петербургского политехнического университета имени Петра Великого;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а также университетом модернизируется материально-техническая база для </a:t>
            </a:r>
            <a:r>
              <a:rPr lang="ru-RU" sz="1200" strike="sng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разработки и производства современных электронных образовательных ресурсов – онлайн-курсов.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47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качестве инструмента дальнейшего развития и совершенствования онлайн-обучения в МЧС России, предлагается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Концепция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которая представляет собой систему взглядов на стратегическое планирование и дальнейшее развитие ведомственной платформы онлайн-обучения, способной обеспечить широкое применение электронного обучения в образовательной системе Министерства на период до 2023 г.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794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 Концепции заключается в формировании инфраструктуры и кадрового потенциала в системе подготовки МЧС России для повышения качества и расширения возможностей непрерывного образования всех категорий граждан в результате широкого и эффективного использования профильных онлайн-курсов единой платформы онлайн-обучения МЧС России.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67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 Концепции заключается в формировании инфраструктуры и кадрового потенциала в системе подготовки МЧС России для повышения качества и расширения возможностей непрерывного образования всех категорий граждан в результате широкого и эффективного использования профильных онлайн-курсов единой платформы онлайн-обучения МЧС России.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67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Порядок реализации концепции предполагает решение комплекса основных задач, представленных на слайде, которые позволят осуществить переход к более обширному применению электронного обучения в образовательных организациях МЧС России и переход на образовательные технологии, соответствующие современным социально-экономическим требованиям.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788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 1. Создание и оснащение ведомственного Центра открытого образования (на базе Санкт-Петербургского университета ГПС МЧС России).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 основных мероприятий, направленных на реализацию задачи входят следующие: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формирование структурного подразделения Центр открытого образования, который предлагается развернуть на базе образовательной организации),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разработка и утверждение организационно-распорядительной и нормативно-правовой документации в целях обеспечения деятельности сформированного Центра</a:t>
            </a:r>
          </a:p>
          <a:p>
            <a:endParaRPr lang="ru-RU" sz="1400" b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68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 2. Обучение сотрудников образовательных организаций высшего образования МЧС России по программам повышения квалификации в области онлайн-обучения.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 основных мероприятий, направленных на реализацию задачи входят следующие: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 научно-педагогического и административного состава на базе Региональных центров компетенций в области онлайн-обучения в части применения онлайн-технологий, интеграции их в образовательный процесс, создания и экспертизы онлайн-курсов и симуляторов,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 сотрудников Центра по программам повышения квалификации на базе российских организаций-лидеров в области онлайн-обучения для последующей трансляции полученного опыта в рамках системы подготовки МЧС России,</a:t>
            </a:r>
          </a:p>
          <a:p>
            <a:endParaRPr lang="ru-RU" sz="1400" b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11A9-9E28-4B7E-B928-7C2FC9CA4C6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3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4115-491E-40ED-876C-4C73E3132D17}" type="datetime1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08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6379-0530-417B-B447-D52EEDDB9470}" type="datetime1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68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B0A0-E161-46EF-A668-C080D6A818D0}" type="datetime1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A256-B991-407C-84AC-88F1633BCF5D}" type="datetime1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9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15FA1-9914-4CDA-B407-D7C6B5CC7A34}" type="datetime1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0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D06DE-71C6-46B6-8EB3-52906C5426A5}" type="datetime1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53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AE68-4C3B-49E2-8543-34F929D5F56C}" type="datetime1">
              <a:rPr lang="ru-RU" smtClean="0"/>
              <a:t>06.06.2019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6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0050-5FB3-416E-B501-A8EC3B90AA22}" type="datetime1">
              <a:rPr lang="ru-RU" smtClean="0"/>
              <a:t>06.06.2019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7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1D8E-E2AF-4625-BBE5-D02AF7124399}" type="datetime1">
              <a:rPr lang="ru-RU" smtClean="0"/>
              <a:t>06.06.2019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7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52793-D37C-40F9-AB4C-3A5B7959937D}" type="datetime1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7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0853-7365-4417-8E11-677AA22B4D83}" type="datetime1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48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9CD3A-895B-4644-890C-C28CDDD5FDE8}" type="datetime1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98A27-5A57-4744-9393-C6D75B971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20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hyperlink" Target="&#1055;&#1088;&#1086;&#1084;&#1086;&#1074;&#1080;&#1076;&#1077;&#1086;%20&#1087;&#1088;&#1086;&#1077;&#1082;&#1090;&#1072;%20&#171;Emercourse&#187;.mp4" TargetMode="External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459662" y="866166"/>
            <a:ext cx="5218577" cy="587310"/>
            <a:chOff x="295275" y="674783"/>
            <a:chExt cx="5218577" cy="862783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295275" y="674783"/>
              <a:ext cx="4991100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56000">
                    <a:schemeClr val="bg1">
                      <a:alpha val="63000"/>
                    </a:schemeClr>
                  </a:gs>
                  <a:gs pos="36000">
                    <a:schemeClr val="bg1">
                      <a:lumMod val="40000"/>
                      <a:alpha val="32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0" scaled="0"/>
              </a:gra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22752" y="1537566"/>
              <a:ext cx="4991100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56000">
                    <a:schemeClr val="bg1">
                      <a:alpha val="63000"/>
                    </a:schemeClr>
                  </a:gs>
                  <a:gs pos="36000">
                    <a:schemeClr val="bg1">
                      <a:lumMod val="40000"/>
                      <a:alpha val="32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0" scaled="0"/>
              </a:gra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Объект 5"/>
          <p:cNvSpPr>
            <a:spLocks noGrp="1"/>
          </p:cNvSpPr>
          <p:nvPr>
            <p:ph type="subTitle" idx="1"/>
          </p:nvPr>
        </p:nvSpPr>
        <p:spPr>
          <a:xfrm>
            <a:off x="111686" y="733440"/>
            <a:ext cx="6924676" cy="839140"/>
          </a:xfrm>
        </p:spPr>
        <p:txBody>
          <a:bodyPr anchor="ctr"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ФОРУМ</a:t>
            </a:r>
            <a:r>
              <a:rPr lang="ru-RU" sz="1400" dirty="0" smtClean="0">
                <a:solidFill>
                  <a:schemeClr val="bg1"/>
                </a:solidFill>
              </a:rPr>
              <a:t>: Перспективы и траектория развития системы 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профессионального образования в области БЖД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374090" y="1593667"/>
            <a:ext cx="5810250" cy="809899"/>
            <a:chOff x="374090" y="2172839"/>
            <a:chExt cx="5810250" cy="498476"/>
          </a:xfrm>
        </p:grpSpPr>
        <p:sp>
          <p:nvSpPr>
            <p:cNvPr id="19" name="Объект 5"/>
            <p:cNvSpPr txBox="1">
              <a:spLocks/>
            </p:cNvSpPr>
            <p:nvPr/>
          </p:nvSpPr>
          <p:spPr>
            <a:xfrm>
              <a:off x="374090" y="2172840"/>
              <a:ext cx="5810250" cy="49847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endParaRPr lang="en-US" sz="24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20" name="Объект 5"/>
            <p:cNvSpPr txBox="1">
              <a:spLocks/>
            </p:cNvSpPr>
            <p:nvPr/>
          </p:nvSpPr>
          <p:spPr>
            <a:xfrm>
              <a:off x="656302" y="2172839"/>
              <a:ext cx="5200649" cy="38181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endParaRPr lang="en-US" sz="1800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13826" y="4485714"/>
            <a:ext cx="6445159" cy="1149532"/>
            <a:chOff x="295275" y="4353396"/>
            <a:chExt cx="5924550" cy="1204721"/>
          </a:xfrm>
        </p:grpSpPr>
        <p:sp>
          <p:nvSpPr>
            <p:cNvPr id="23" name="Объект 5"/>
            <p:cNvSpPr txBox="1">
              <a:spLocks/>
            </p:cNvSpPr>
            <p:nvPr/>
          </p:nvSpPr>
          <p:spPr>
            <a:xfrm>
              <a:off x="295275" y="4353396"/>
              <a:ext cx="5924550" cy="6218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80000"/>
                </a:lnSpc>
                <a:spcBef>
                  <a:spcPts val="600"/>
                </a:spcBef>
                <a:buNone/>
              </a:pPr>
              <a:r>
                <a:rPr lang="ru-RU" sz="1400" dirty="0" smtClean="0">
                  <a:solidFill>
                    <a:schemeClr val="bg1"/>
                  </a:solidFill>
                </a:rPr>
                <a:t>ЗАМЕСТИТЕЛЬ НАЧАЛЬНИКА ИНСТИТУТА </a:t>
              </a:r>
              <a:br>
                <a:rPr lang="ru-RU" sz="1400" dirty="0" smtClean="0">
                  <a:solidFill>
                    <a:schemeClr val="bg1"/>
                  </a:solidFill>
                </a:rPr>
              </a:br>
              <a:r>
                <a:rPr lang="ru-RU" sz="1400" dirty="0" smtClean="0">
                  <a:solidFill>
                    <a:schemeClr val="bg1"/>
                  </a:solidFill>
                </a:rPr>
                <a:t>ЗАОЧНОГО И ДИСТАНЦИОННОГО ОБУЧЕНИЯ</a:t>
              </a:r>
              <a:br>
                <a:rPr lang="ru-RU" sz="1400" dirty="0" smtClean="0">
                  <a:solidFill>
                    <a:schemeClr val="bg1"/>
                  </a:solidFill>
                </a:rPr>
              </a:br>
              <a:r>
                <a:rPr lang="ru-RU" sz="2400" dirty="0" smtClean="0">
                  <a:solidFill>
                    <a:schemeClr val="bg1"/>
                  </a:solidFill>
                </a:rPr>
                <a:t>ЛЕБЕДЕВ АНДРЕЙ ЮРЬЕВИЧ</a:t>
              </a:r>
              <a:endParaRPr lang="en-US" sz="24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24" name="Объект 5"/>
            <p:cNvSpPr txBox="1">
              <a:spLocks/>
            </p:cNvSpPr>
            <p:nvPr/>
          </p:nvSpPr>
          <p:spPr>
            <a:xfrm>
              <a:off x="295275" y="4941930"/>
              <a:ext cx="5924550" cy="61618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1400" dirty="0" smtClean="0">
                  <a:solidFill>
                    <a:schemeClr val="bg1"/>
                  </a:solidFill>
                </a:rPr>
                <a:t>КАНДИДАТ ТЕХНИЧЕСКИХ НАУК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11686" y="5448299"/>
            <a:ext cx="6924676" cy="809626"/>
            <a:chOff x="111686" y="5448299"/>
            <a:chExt cx="6924676" cy="809626"/>
          </a:xfrm>
        </p:grpSpPr>
        <p:sp>
          <p:nvSpPr>
            <p:cNvPr id="27" name="Объект 5"/>
            <p:cNvSpPr txBox="1">
              <a:spLocks/>
            </p:cNvSpPr>
            <p:nvPr/>
          </p:nvSpPr>
          <p:spPr>
            <a:xfrm>
              <a:off x="2273861" y="5717778"/>
              <a:ext cx="2152650" cy="318293"/>
            </a:xfrm>
            <a:prstGeom prst="rect">
              <a:avLst/>
            </a:prstGeom>
            <a:solidFill>
              <a:srgbClr val="000000">
                <a:alpha val="11000"/>
              </a:srgb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ru-RU" sz="1600" dirty="0" smtClean="0">
                  <a:solidFill>
                    <a:schemeClr val="bg1"/>
                  </a:solidFill>
                </a:rPr>
                <a:t>6 июня 2019</a:t>
              </a:r>
              <a:endParaRPr lang="en-US" sz="16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111686" y="5448299"/>
              <a:ext cx="6924676" cy="809626"/>
              <a:chOff x="111686" y="5448299"/>
              <a:chExt cx="6924676" cy="809626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2045262" y="5717778"/>
                <a:ext cx="4991100" cy="0"/>
              </a:xfrm>
              <a:prstGeom prst="line">
                <a:avLst/>
              </a:prstGeom>
              <a:ln w="9525">
                <a:gradFill>
                  <a:gsLst>
                    <a:gs pos="0">
                      <a:schemeClr val="bg1">
                        <a:alpha val="11000"/>
                      </a:schemeClr>
                    </a:gs>
                    <a:gs pos="23000">
                      <a:schemeClr val="bg1">
                        <a:lumMod val="63000"/>
                      </a:schemeClr>
                    </a:gs>
                    <a:gs pos="51000">
                      <a:schemeClr val="bg1">
                        <a:alpha val="44000"/>
                        <a:lumMod val="40000"/>
                      </a:schemeClr>
                    </a:gs>
                    <a:gs pos="100000">
                      <a:schemeClr val="bg1">
                        <a:lumMod val="95000"/>
                        <a:alpha val="7000"/>
                      </a:schemeClr>
                    </a:gs>
                  </a:gsLst>
                  <a:lin ang="0" scaled="0"/>
                </a:gradFill>
                <a:prstDash val="lgDashDot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111686" y="6036071"/>
                <a:ext cx="4762501" cy="0"/>
              </a:xfrm>
              <a:prstGeom prst="line">
                <a:avLst/>
              </a:prstGeom>
              <a:ln w="9525">
                <a:gradFill>
                  <a:gsLst>
                    <a:gs pos="100000">
                      <a:schemeClr val="bg1">
                        <a:alpha val="0"/>
                      </a:schemeClr>
                    </a:gs>
                    <a:gs pos="65000">
                      <a:schemeClr val="bg1">
                        <a:lumMod val="63000"/>
                        <a:alpha val="42000"/>
                      </a:schemeClr>
                    </a:gs>
                    <a:gs pos="23000">
                      <a:schemeClr val="bg1">
                        <a:alpha val="23000"/>
                        <a:lumMod val="27000"/>
                      </a:schemeClr>
                    </a:gs>
                    <a:gs pos="0">
                      <a:schemeClr val="bg1">
                        <a:alpha val="6000"/>
                        <a:lumMod val="33000"/>
                        <a:lumOff val="67000"/>
                      </a:schemeClr>
                    </a:gs>
                  </a:gsLst>
                  <a:lin ang="0" scaled="0"/>
                </a:gradFill>
                <a:prstDash val="lgDashDot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2273861" y="5717778"/>
                <a:ext cx="0" cy="318293"/>
              </a:xfrm>
              <a:prstGeom prst="line">
                <a:avLst/>
              </a:prstGeom>
              <a:ln w="9525">
                <a:gradFill>
                  <a:gsLst>
                    <a:gs pos="100000">
                      <a:schemeClr val="bg1">
                        <a:alpha val="77000"/>
                      </a:schemeClr>
                    </a:gs>
                    <a:gs pos="65000">
                      <a:schemeClr val="bg1">
                        <a:lumMod val="63000"/>
                        <a:alpha val="8000"/>
                      </a:schemeClr>
                    </a:gs>
                    <a:gs pos="45000">
                      <a:schemeClr val="bg1">
                        <a:lumMod val="27000"/>
                        <a:alpha val="0"/>
                      </a:schemeClr>
                    </a:gs>
                    <a:gs pos="0">
                      <a:schemeClr val="bg1">
                        <a:lumMod val="33000"/>
                        <a:lumOff val="67000"/>
                        <a:alpha val="85000"/>
                      </a:schemeClr>
                    </a:gs>
                  </a:gsLst>
                  <a:lin ang="5400000" scaled="0"/>
                </a:gradFill>
                <a:prstDash val="lgDashDotDot"/>
                <a:headEnd type="arrow"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4426511" y="5448299"/>
                <a:ext cx="0" cy="809626"/>
              </a:xfrm>
              <a:prstGeom prst="line">
                <a:avLst/>
              </a:prstGeom>
              <a:ln w="9525">
                <a:gradFill>
                  <a:gsLst>
                    <a:gs pos="100000">
                      <a:schemeClr val="bg1">
                        <a:alpha val="0"/>
                        <a:lumMod val="23000"/>
                      </a:schemeClr>
                    </a:gs>
                    <a:gs pos="65000">
                      <a:schemeClr val="bg1">
                        <a:alpha val="62000"/>
                        <a:lumMod val="38000"/>
                      </a:schemeClr>
                    </a:gs>
                    <a:gs pos="45000">
                      <a:schemeClr val="bg1">
                        <a:alpha val="50000"/>
                        <a:lumMod val="34000"/>
                      </a:schemeClr>
                    </a:gs>
                    <a:gs pos="0">
                      <a:schemeClr val="bg1">
                        <a:alpha val="59000"/>
                        <a:lumMod val="33000"/>
                      </a:schemeClr>
                    </a:gs>
                  </a:gsLst>
                  <a:lin ang="5400000" scaled="0"/>
                </a:gradFill>
                <a:prstDash val="lgDashDotDot"/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Прямоугольник 32"/>
          <p:cNvSpPr/>
          <p:nvPr/>
        </p:nvSpPr>
        <p:spPr>
          <a:xfrm>
            <a:off x="434102" y="220791"/>
            <a:ext cx="6105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МЕЖДУНАРОДНЫЙ </a:t>
            </a:r>
            <a:r>
              <a:rPr lang="ru-RU" sz="1600" dirty="0" smtClean="0">
                <a:solidFill>
                  <a:schemeClr val="bg1"/>
                </a:solidFill>
              </a:rPr>
              <a:t>САЛОН: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«КОМПЛЕКСНАЯ </a:t>
            </a:r>
            <a:r>
              <a:rPr lang="ru-RU" sz="1600" dirty="0">
                <a:solidFill>
                  <a:schemeClr val="bg1"/>
                </a:solidFill>
              </a:rPr>
              <a:t>БЕЗОПАСНОСТЬ </a:t>
            </a:r>
            <a:r>
              <a:rPr lang="ru-RU" sz="1600" dirty="0" smtClean="0">
                <a:solidFill>
                  <a:schemeClr val="bg1"/>
                </a:solidFill>
              </a:rPr>
              <a:t>2019»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4" name="Объект 5"/>
          <p:cNvSpPr txBox="1">
            <a:spLocks/>
          </p:cNvSpPr>
          <p:nvPr/>
        </p:nvSpPr>
        <p:spPr>
          <a:xfrm>
            <a:off x="374090" y="2720167"/>
            <a:ext cx="5810250" cy="1254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«ЕДИНАЯ ПЛАТФОРМА 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ОНЛАЙН-ОБУЧЕНИЯ СИСТЕМЫ ОБРАЗОВАНИЯ МЧС РОССИИ»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27606" y="1519052"/>
            <a:ext cx="64451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ПАНЕЛЬНАЯ ДИСКУССИЯ</a:t>
            </a:r>
            <a:r>
              <a:rPr lang="ru-RU" sz="1400" dirty="0" smtClean="0">
                <a:solidFill>
                  <a:schemeClr val="bg1"/>
                </a:solidFill>
              </a:rPr>
              <a:t>: «Практический опыт 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проектирования профессиональных образовательных программ, 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применение инновационных подходов в системе 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профессионального образования»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877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702710" y="943562"/>
            <a:ext cx="11046272" cy="4610977"/>
            <a:chOff x="702710" y="943562"/>
            <a:chExt cx="11046272" cy="4610977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702710" y="954196"/>
              <a:ext cx="11046270" cy="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Соединительная линия уступом 32"/>
            <p:cNvCxnSpPr>
              <a:endCxn id="12" idx="3"/>
            </p:cNvCxnSpPr>
            <p:nvPr/>
          </p:nvCxnSpPr>
          <p:spPr>
            <a:xfrm rot="5400000">
              <a:off x="11229983" y="1101052"/>
              <a:ext cx="676487" cy="361508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>
              <a:endCxn id="16" idx="3"/>
            </p:cNvCxnSpPr>
            <p:nvPr/>
          </p:nvCxnSpPr>
          <p:spPr>
            <a:xfrm rot="5400000">
              <a:off x="11016673" y="1934694"/>
              <a:ext cx="1103106" cy="361508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Соединительная линия уступом 35"/>
            <p:cNvCxnSpPr>
              <a:endCxn id="22" idx="3"/>
            </p:cNvCxnSpPr>
            <p:nvPr/>
          </p:nvCxnSpPr>
          <p:spPr>
            <a:xfrm rot="5400000">
              <a:off x="11089403" y="2898063"/>
              <a:ext cx="911906" cy="407253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Соединительная линия уступом 37"/>
            <p:cNvCxnSpPr>
              <a:endCxn id="25" idx="3"/>
            </p:cNvCxnSpPr>
            <p:nvPr/>
          </p:nvCxnSpPr>
          <p:spPr>
            <a:xfrm rot="5400000">
              <a:off x="11062295" y="3773314"/>
              <a:ext cx="1011863" cy="361509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Соединительная линия уступом 39"/>
            <p:cNvCxnSpPr>
              <a:endCxn id="29" idx="3"/>
            </p:cNvCxnSpPr>
            <p:nvPr/>
          </p:nvCxnSpPr>
          <p:spPr>
            <a:xfrm rot="5400000">
              <a:off x="10995977" y="4801536"/>
              <a:ext cx="1144498" cy="361508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10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733465"/>
            <a:ext cx="35619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Срок</a:t>
            </a:r>
            <a:r>
              <a:rPr lang="en-US" sz="2400" b="1" dirty="0" smtClean="0"/>
              <a:t>: </a:t>
            </a:r>
            <a:r>
              <a:rPr lang="en-US" sz="2400" dirty="0" smtClean="0"/>
              <a:t>2019</a:t>
            </a:r>
            <a:r>
              <a:rPr lang="ru-RU" sz="2400" dirty="0" smtClean="0"/>
              <a:t>-2023 гг. </a:t>
            </a:r>
            <a:r>
              <a:rPr lang="ru-RU" sz="2400" b="1" dirty="0" smtClean="0"/>
              <a:t>Исполнители:</a:t>
            </a: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dirty="0" smtClean="0"/>
              <a:t>Центр </a:t>
            </a:r>
            <a:r>
              <a:rPr lang="ru-RU" sz="2400" dirty="0" smtClean="0"/>
              <a:t> 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СПбУ</a:t>
            </a:r>
            <a:r>
              <a:rPr lang="ru-RU" sz="2400" dirty="0"/>
              <a:t> ГПС МЧС </a:t>
            </a:r>
            <a:r>
              <a:rPr lang="ru-RU" sz="2400" dirty="0" smtClean="0"/>
              <a:t>России,</a:t>
            </a:r>
            <a:br>
              <a:rPr lang="ru-RU" sz="2400" dirty="0" smtClean="0"/>
            </a:br>
            <a:r>
              <a:rPr lang="ru-RU" sz="2400" dirty="0" smtClean="0"/>
              <a:t>вузы МЧС России.</a:t>
            </a:r>
            <a:endParaRPr lang="ru-RU" sz="2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3414460" y="1180216"/>
            <a:ext cx="7973012" cy="879668"/>
            <a:chOff x="574112" y="225976"/>
            <a:chExt cx="8037576" cy="94464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Запуск единой технологической </a:t>
              </a:r>
              <a:br>
                <a:rPr lang="ru-RU" sz="2800" b="1" dirty="0" smtClean="0"/>
              </a:br>
              <a:r>
                <a:rPr lang="ru-RU" sz="2800" b="1" dirty="0" smtClean="0"/>
                <a:t>платформы онлайн-обучения </a:t>
              </a:r>
              <a:endParaRPr lang="ru-RU" sz="28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69126" y="142415"/>
            <a:ext cx="9152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/>
              <a:t>Создание и развитие единой платформы онлайн-обучения МЧС России, обеспечивающей </a:t>
            </a:r>
            <a:r>
              <a:rPr lang="ru-RU" sz="2000" b="1" dirty="0" smtClean="0"/>
              <a:t>включение онлайн-курсов </a:t>
            </a:r>
            <a:r>
              <a:rPr lang="ru-RU" sz="2000" b="1" dirty="0"/>
              <a:t>в ресурс «одного окна</a:t>
            </a:r>
            <a:r>
              <a:rPr lang="ru-RU" sz="2000" b="1" dirty="0" smtClean="0"/>
              <a:t>»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414460" y="2227167"/>
            <a:ext cx="7973012" cy="879668"/>
            <a:chOff x="574112" y="225976"/>
            <a:chExt cx="8037576" cy="94464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Закрепление </a:t>
              </a:r>
              <a:r>
                <a:rPr lang="ru-RU" sz="2800" b="1" dirty="0"/>
                <a:t>за </a:t>
              </a:r>
              <a:r>
                <a:rPr lang="ru-RU" sz="2800" b="1" dirty="0" smtClean="0"/>
                <a:t>Центром</a:t>
              </a:r>
              <a:r>
                <a:rPr lang="ru-RU" sz="2800" dirty="0" smtClean="0"/>
                <a:t> </a:t>
              </a:r>
              <a:r>
                <a:rPr lang="ru-RU" sz="2800" b="1" dirty="0"/>
                <a:t>обязанностей координатора единой платформы</a:t>
              </a:r>
              <a:endParaRPr lang="ru-RU" sz="28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414460" y="3252851"/>
            <a:ext cx="7973012" cy="609580"/>
            <a:chOff x="574112" y="225976"/>
            <a:chExt cx="8037576" cy="94464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Размещение </a:t>
              </a:r>
              <a:r>
                <a:rPr lang="ru-RU" sz="2800" b="1" dirty="0"/>
                <a:t>разработанных онлайн-курсов </a:t>
              </a:r>
              <a:endParaRPr lang="ru-RU" sz="28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414460" y="4020166"/>
            <a:ext cx="7973012" cy="879668"/>
            <a:chOff x="574112" y="225976"/>
            <a:chExt cx="8037576" cy="944640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 txBox="1"/>
            <p:nvPr/>
          </p:nvSpPr>
          <p:spPr>
            <a:xfrm>
              <a:off x="620226" y="272090"/>
              <a:ext cx="7991461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Внедрение механизмов оценки результатов</a:t>
              </a:r>
              <a:r>
                <a:rPr lang="ru-RU" sz="2800" dirty="0" smtClean="0"/>
                <a:t> </a:t>
              </a:r>
              <a:r>
                <a:rPr lang="ru-RU" sz="2800" b="1" dirty="0" smtClean="0"/>
                <a:t>обучающихся </a:t>
              </a:r>
              <a:r>
                <a:rPr lang="ru-RU" sz="2800" b="1" dirty="0"/>
                <a:t>на онлайн-курсах </a:t>
              </a:r>
              <a:endParaRPr lang="ru-RU" sz="28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414460" y="5056291"/>
            <a:ext cx="7973012" cy="996497"/>
            <a:chOff x="574112" y="225976"/>
            <a:chExt cx="8037576" cy="944640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Разработка и обеспечение условий интеграции </a:t>
              </a:r>
              <a:r>
                <a:rPr lang="ru-RU" sz="2800" b="1" dirty="0"/>
                <a:t>с информационными </a:t>
              </a:r>
              <a:r>
                <a:rPr lang="ru-RU" sz="2800" b="1" dirty="0" smtClean="0"/>
                <a:t>системами</a:t>
              </a:r>
              <a:endParaRPr lang="ru-RU" sz="2800" dirty="0"/>
            </a:p>
          </p:txBody>
        </p:sp>
      </p:grpSp>
      <p:cxnSp>
        <p:nvCxnSpPr>
          <p:cNvPr id="53" name="Соединительная линия уступом 52"/>
          <p:cNvCxnSpPr>
            <a:endCxn id="7" idx="0"/>
          </p:cNvCxnSpPr>
          <p:nvPr/>
        </p:nvCxnSpPr>
        <p:spPr>
          <a:xfrm rot="16200000" flipH="1">
            <a:off x="348045" y="1300556"/>
            <a:ext cx="1789902" cy="1075916"/>
          </a:xfrm>
          <a:prstGeom prst="bentConnector3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702710" y="133564"/>
            <a:ext cx="2150514" cy="810000"/>
            <a:chOff x="3877182" y="333027"/>
            <a:chExt cx="2150514" cy="810000"/>
          </a:xfrm>
        </p:grpSpPr>
        <p:sp>
          <p:nvSpPr>
            <p:cNvPr id="35" name="Шеврон 34"/>
            <p:cNvSpPr/>
            <p:nvPr/>
          </p:nvSpPr>
          <p:spPr>
            <a:xfrm>
              <a:off x="3877182" y="333027"/>
              <a:ext cx="2150514" cy="81000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084240"/>
                <a:satOff val="40000"/>
                <a:lumOff val="-5882"/>
                <a:alphaOff val="0"/>
              </a:schemeClr>
            </a:fillRef>
            <a:effectRef idx="3">
              <a:schemeClr val="accent3">
                <a:hueOff val="1084240"/>
                <a:satOff val="40000"/>
                <a:lumOff val="-5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Шеврон 4"/>
            <p:cNvSpPr txBox="1"/>
            <p:nvPr/>
          </p:nvSpPr>
          <p:spPr>
            <a:xfrm>
              <a:off x="4282182" y="333027"/>
              <a:ext cx="1340514" cy="81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Задача 3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26247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702710" y="943563"/>
            <a:ext cx="11046273" cy="4570355"/>
            <a:chOff x="702710" y="943563"/>
            <a:chExt cx="11046273" cy="457035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702710" y="954196"/>
              <a:ext cx="11046270" cy="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Соединительная линия уступом 32"/>
            <p:cNvCxnSpPr/>
            <p:nvPr/>
          </p:nvCxnSpPr>
          <p:spPr>
            <a:xfrm rot="5400000">
              <a:off x="11233694" y="1051599"/>
              <a:ext cx="623321" cy="407250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>
              <a:endCxn id="16" idx="3"/>
            </p:cNvCxnSpPr>
            <p:nvPr/>
          </p:nvCxnSpPr>
          <p:spPr>
            <a:xfrm rot="5400000">
              <a:off x="10848263" y="2103104"/>
              <a:ext cx="1439926" cy="361508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Соединительная линия уступом 35"/>
            <p:cNvCxnSpPr>
              <a:endCxn id="22" idx="3"/>
            </p:cNvCxnSpPr>
            <p:nvPr/>
          </p:nvCxnSpPr>
          <p:spPr>
            <a:xfrm rot="5400000">
              <a:off x="10756609" y="3198958"/>
              <a:ext cx="1577495" cy="407253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Соединительная линия уступом 37"/>
            <p:cNvCxnSpPr>
              <a:endCxn id="25" idx="3"/>
            </p:cNvCxnSpPr>
            <p:nvPr/>
          </p:nvCxnSpPr>
          <p:spPr>
            <a:xfrm rot="5400000">
              <a:off x="10641661" y="4406598"/>
              <a:ext cx="1853130" cy="361509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11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173528"/>
            <a:ext cx="3561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Срок</a:t>
            </a:r>
            <a:r>
              <a:rPr lang="en-US" sz="2400" b="1" dirty="0" smtClean="0"/>
              <a:t>: </a:t>
            </a:r>
            <a:r>
              <a:rPr lang="en-US" sz="2400" dirty="0" smtClean="0"/>
              <a:t>2019</a:t>
            </a:r>
            <a:r>
              <a:rPr lang="ru-RU" sz="2400" dirty="0" smtClean="0"/>
              <a:t>-2023 гг. </a:t>
            </a:r>
            <a:r>
              <a:rPr lang="ru-RU" sz="2400" b="1" dirty="0" smtClean="0"/>
              <a:t>Исполнители:</a:t>
            </a: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dirty="0" smtClean="0"/>
              <a:t>вузы МЧС России.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414460" y="1127051"/>
            <a:ext cx="7973012" cy="1108396"/>
            <a:chOff x="574112" y="225976"/>
            <a:chExt cx="8037576" cy="94464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Формирование </a:t>
              </a:r>
              <a:r>
                <a:rPr lang="ru-RU" sz="2800" b="1" dirty="0"/>
                <a:t>экспертной группы </a:t>
              </a:r>
              <a:endParaRPr lang="ru-RU" sz="2800" dirty="0"/>
            </a:p>
            <a:p>
              <a:r>
                <a:rPr lang="ru-RU" dirty="0" smtClean="0"/>
                <a:t>(</a:t>
              </a:r>
              <a:r>
                <a:rPr lang="ru-RU" dirty="0"/>
                <a:t>из числа </a:t>
              </a:r>
              <a:r>
                <a:rPr lang="ru-RU" dirty="0" smtClean="0"/>
                <a:t>сотрудников, </a:t>
              </a:r>
              <a:r>
                <a:rPr lang="ru-RU" dirty="0"/>
                <a:t>прошедших обучение по программам повышения квалификации в области экспертизы </a:t>
              </a:r>
              <a:r>
                <a:rPr lang="ru-RU" dirty="0" smtClean="0"/>
                <a:t>онлайн-курсов)</a:t>
              </a:r>
              <a:endParaRPr lang="ru-RU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824638" y="152476"/>
            <a:ext cx="9152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/>
              <a:t>Формирование ведомственной экспертной группы в области онлайн-обучения и организация экспертной деятельности, по оценке </a:t>
            </a:r>
            <a:r>
              <a:rPr lang="ru-RU" sz="2000" b="1" dirty="0" smtClean="0"/>
              <a:t>онлайн-курсов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414460" y="2417115"/>
            <a:ext cx="7973012" cy="1173411"/>
            <a:chOff x="574112" y="225976"/>
            <a:chExt cx="8037576" cy="94464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Осуществление </a:t>
              </a:r>
              <a:r>
                <a:rPr lang="ru-RU" sz="2800" b="1" dirty="0"/>
                <a:t>оценки заявок </a:t>
              </a:r>
              <a:r>
                <a:rPr lang="ru-RU" sz="2800" b="1" dirty="0" smtClean="0"/>
                <a:t>на </a:t>
              </a:r>
              <a:r>
                <a:rPr lang="ru-RU" sz="2800" b="1" dirty="0"/>
                <a:t>разработку </a:t>
              </a:r>
              <a:r>
                <a:rPr lang="ru-RU" sz="2800" b="1" dirty="0" smtClean="0"/>
                <a:t>онлайн-курсов</a:t>
              </a:r>
              <a:r>
                <a:rPr lang="ru-RU" sz="2800" dirty="0" smtClean="0"/>
                <a:t>, </a:t>
              </a:r>
              <a:r>
                <a:rPr lang="ru-RU" sz="2800" b="1" dirty="0" smtClean="0"/>
                <a:t>поступивших </a:t>
              </a:r>
              <a:r>
                <a:rPr lang="ru-RU" sz="2800" b="1" dirty="0"/>
                <a:t>на </a:t>
              </a:r>
              <a:r>
                <a:rPr lang="ru-RU" sz="2800" b="1" dirty="0" smtClean="0"/>
                <a:t>конкурсы</a:t>
              </a:r>
              <a:endParaRPr lang="ru-RU" sz="2800" b="1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414460" y="3751498"/>
            <a:ext cx="7973012" cy="879668"/>
            <a:chOff x="574112" y="225976"/>
            <a:chExt cx="8037576" cy="94464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Проведение </a:t>
              </a:r>
              <a:r>
                <a:rPr lang="ru-RU" sz="2800" b="1" dirty="0"/>
                <a:t>экспертизы и рецензирования электронных образовательных ресурсов </a:t>
              </a:r>
              <a:endParaRPr lang="ru-RU" sz="28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414460" y="4815393"/>
            <a:ext cx="7973012" cy="1397050"/>
            <a:chOff x="574112" y="225976"/>
            <a:chExt cx="8037576" cy="944640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 txBox="1"/>
            <p:nvPr/>
          </p:nvSpPr>
          <p:spPr>
            <a:xfrm>
              <a:off x="620226" y="272089"/>
              <a:ext cx="7991461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Разработка </a:t>
              </a:r>
              <a:r>
                <a:rPr lang="ru-RU" sz="2800" b="1" dirty="0"/>
                <a:t>методик оценки качества и принципов формирования рейтингов </a:t>
              </a:r>
              <a:r>
                <a:rPr lang="ru-RU" sz="2800" b="1" dirty="0" smtClean="0"/>
                <a:t/>
              </a:r>
              <a:br>
                <a:rPr lang="ru-RU" sz="2800" b="1" dirty="0" smtClean="0"/>
              </a:br>
              <a:r>
                <a:rPr lang="ru-RU" sz="2800" b="1" dirty="0" smtClean="0"/>
                <a:t>онлайн-курсов</a:t>
              </a:r>
              <a:endParaRPr lang="ru-RU" b="1" dirty="0"/>
            </a:p>
          </p:txBody>
        </p:sp>
      </p:grpSp>
      <p:cxnSp>
        <p:nvCxnSpPr>
          <p:cNvPr id="53" name="Соединительная линия уступом 52"/>
          <p:cNvCxnSpPr>
            <a:endCxn id="7" idx="0"/>
          </p:cNvCxnSpPr>
          <p:nvPr/>
        </p:nvCxnSpPr>
        <p:spPr>
          <a:xfrm rot="16200000" flipH="1">
            <a:off x="128014" y="1520587"/>
            <a:ext cx="2229965" cy="1075916"/>
          </a:xfrm>
          <a:prstGeom prst="bentConnector3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702710" y="133564"/>
            <a:ext cx="2150514" cy="810000"/>
            <a:chOff x="5811697" y="333027"/>
            <a:chExt cx="2150514" cy="810000"/>
          </a:xfrm>
        </p:grpSpPr>
        <p:sp>
          <p:nvSpPr>
            <p:cNvPr id="35" name="Шеврон 34"/>
            <p:cNvSpPr/>
            <p:nvPr/>
          </p:nvSpPr>
          <p:spPr>
            <a:xfrm>
              <a:off x="5811697" y="333027"/>
              <a:ext cx="2150514" cy="81000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626359"/>
                <a:satOff val="60000"/>
                <a:lumOff val="-8824"/>
                <a:alphaOff val="0"/>
              </a:schemeClr>
            </a:fillRef>
            <a:effectRef idx="3">
              <a:schemeClr val="accent3">
                <a:hueOff val="1626359"/>
                <a:satOff val="60000"/>
                <a:lumOff val="-8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Шеврон 4"/>
            <p:cNvSpPr txBox="1"/>
            <p:nvPr/>
          </p:nvSpPr>
          <p:spPr>
            <a:xfrm>
              <a:off x="6216697" y="333027"/>
              <a:ext cx="1340514" cy="81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Задача 4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19077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702710" y="943562"/>
            <a:ext cx="11046273" cy="4717165"/>
            <a:chOff x="702710" y="943562"/>
            <a:chExt cx="11046273" cy="471716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702710" y="954196"/>
              <a:ext cx="11046270" cy="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Соединительная линия уступом 32"/>
            <p:cNvCxnSpPr>
              <a:endCxn id="13" idx="3"/>
            </p:cNvCxnSpPr>
            <p:nvPr/>
          </p:nvCxnSpPr>
          <p:spPr>
            <a:xfrm rot="5400000">
              <a:off x="11118082" y="1169067"/>
              <a:ext cx="856405" cy="405395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>
              <a:endCxn id="16" idx="3"/>
            </p:cNvCxnSpPr>
            <p:nvPr/>
          </p:nvCxnSpPr>
          <p:spPr>
            <a:xfrm rot="5400000">
              <a:off x="10878038" y="2073329"/>
              <a:ext cx="1380376" cy="361508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Соединительная линия уступом 35"/>
            <p:cNvCxnSpPr>
              <a:endCxn id="22" idx="3"/>
            </p:cNvCxnSpPr>
            <p:nvPr/>
          </p:nvCxnSpPr>
          <p:spPr>
            <a:xfrm rot="5400000">
              <a:off x="11020979" y="2966485"/>
              <a:ext cx="1048752" cy="407256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Соединительная линия уступом 37"/>
            <p:cNvCxnSpPr>
              <a:endCxn id="25" idx="3"/>
            </p:cNvCxnSpPr>
            <p:nvPr/>
          </p:nvCxnSpPr>
          <p:spPr>
            <a:xfrm rot="5400000">
              <a:off x="11008955" y="3826652"/>
              <a:ext cx="1118543" cy="361513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Соединительная линия уступом 39"/>
            <p:cNvCxnSpPr>
              <a:endCxn id="29" idx="3"/>
            </p:cNvCxnSpPr>
            <p:nvPr/>
          </p:nvCxnSpPr>
          <p:spPr>
            <a:xfrm rot="5400000">
              <a:off x="10942882" y="4854629"/>
              <a:ext cx="1250686" cy="361510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12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733465"/>
            <a:ext cx="35619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Срок</a:t>
            </a:r>
            <a:r>
              <a:rPr lang="en-US" sz="2400" b="1" dirty="0" smtClean="0"/>
              <a:t>: </a:t>
            </a:r>
            <a:r>
              <a:rPr lang="en-US" sz="2400" dirty="0" smtClean="0"/>
              <a:t>2019</a:t>
            </a:r>
            <a:r>
              <a:rPr lang="ru-RU" sz="2400" dirty="0" smtClean="0"/>
              <a:t>-2023 гг. </a:t>
            </a:r>
            <a:r>
              <a:rPr lang="ru-RU" sz="2400" b="1" dirty="0" smtClean="0"/>
              <a:t>Исполнители:</a:t>
            </a: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dirty="0" err="1"/>
              <a:t>ДОиНТД</a:t>
            </a:r>
            <a:r>
              <a:rPr lang="ru-RU" sz="2400" dirty="0"/>
              <a:t>, </a:t>
            </a:r>
            <a:r>
              <a:rPr lang="ru-RU" sz="2400" dirty="0" smtClean="0"/>
              <a:t>Центр </a:t>
            </a:r>
            <a:r>
              <a:rPr lang="ru-RU" sz="2400" dirty="0" smtClean="0"/>
              <a:t> 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СПбУ</a:t>
            </a:r>
            <a:r>
              <a:rPr lang="ru-RU" sz="2400" dirty="0"/>
              <a:t> ГПС МЧС </a:t>
            </a:r>
            <a:r>
              <a:rPr lang="ru-RU" sz="2400" dirty="0" smtClean="0"/>
              <a:t>России,</a:t>
            </a:r>
            <a:br>
              <a:rPr lang="ru-RU" sz="2400" dirty="0" smtClean="0"/>
            </a:br>
            <a:r>
              <a:rPr lang="ru-RU" sz="2400" dirty="0" smtClean="0"/>
              <a:t>вузы МЧС России.</a:t>
            </a:r>
            <a:endParaRPr lang="ru-RU" sz="2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3416317" y="1109801"/>
            <a:ext cx="7973012" cy="1380331"/>
            <a:chOff x="574112" y="225976"/>
            <a:chExt cx="8037576" cy="94464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Оснащение </a:t>
              </a:r>
              <a:r>
                <a:rPr lang="ru-RU" sz="2800" b="1" dirty="0"/>
                <a:t>образовательных организаций высшего образования</a:t>
              </a:r>
              <a:r>
                <a:rPr lang="ru-RU" sz="2800" dirty="0"/>
                <a:t> </a:t>
              </a:r>
              <a:r>
                <a:rPr lang="ru-RU" sz="2800" b="1" dirty="0" smtClean="0"/>
                <a:t>оборудованием </a:t>
              </a:r>
              <a:br>
                <a:rPr lang="ru-RU" sz="2800" b="1" dirty="0" smtClean="0"/>
              </a:br>
              <a:r>
                <a:rPr lang="ru-RU" sz="2800" b="1" dirty="0" smtClean="0"/>
                <a:t>для производства онлайн-курсов</a:t>
              </a:r>
              <a:endParaRPr lang="ru-RU" sz="28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69126" y="142415"/>
            <a:ext cx="9152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/>
              <a:t>Организация деятельности по созданию онлайн-курсов и их публикации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на </a:t>
            </a:r>
            <a:r>
              <a:rPr lang="ru-RU" sz="2000" b="1" dirty="0"/>
              <a:t>единой платформе онлайн-обучения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414460" y="2620765"/>
            <a:ext cx="7973012" cy="647011"/>
            <a:chOff x="574112" y="225976"/>
            <a:chExt cx="8037576" cy="94464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Организация</a:t>
              </a:r>
              <a:r>
                <a:rPr lang="ru-RU" sz="2800" dirty="0" smtClean="0"/>
                <a:t> </a:t>
              </a:r>
              <a:r>
                <a:rPr lang="ru-RU" sz="2800" b="1" dirty="0" smtClean="0"/>
                <a:t>конкурса на разработку ЭОР </a:t>
              </a:r>
              <a:endParaRPr lang="ru-RU" sz="28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414458" y="3389698"/>
            <a:ext cx="7973012" cy="609580"/>
            <a:chOff x="574112" y="225976"/>
            <a:chExt cx="8037576" cy="94464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620226" y="272091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Производство онлайн-курсов </a:t>
              </a:r>
              <a:endParaRPr lang="ru-RU" sz="28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414458" y="4126846"/>
            <a:ext cx="7973012" cy="879668"/>
            <a:chOff x="574112" y="225976"/>
            <a:chExt cx="8037576" cy="944640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 txBox="1"/>
            <p:nvPr/>
          </p:nvSpPr>
          <p:spPr>
            <a:xfrm>
              <a:off x="620226" y="272090"/>
              <a:ext cx="7991461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Размещение на единой платформе онлайн-обучение вузов МЧС России</a:t>
              </a:r>
              <a:endParaRPr lang="ru-RU" sz="28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414458" y="5162479"/>
            <a:ext cx="7973012" cy="996497"/>
            <a:chOff x="574112" y="225976"/>
            <a:chExt cx="8037576" cy="944640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Методическое </a:t>
              </a:r>
              <a:r>
                <a:rPr lang="ru-RU" sz="2800" b="1" dirty="0"/>
                <a:t>и информационное сопровождение</a:t>
              </a:r>
              <a:r>
                <a:rPr lang="ru-RU" sz="2800" dirty="0"/>
                <a:t> </a:t>
              </a:r>
              <a:r>
                <a:rPr lang="ru-RU" sz="2800" b="1" dirty="0" smtClean="0"/>
                <a:t>ЭОР</a:t>
              </a:r>
              <a:endParaRPr lang="ru-RU" sz="2800" dirty="0"/>
            </a:p>
          </p:txBody>
        </p:sp>
      </p:grpSp>
      <p:cxnSp>
        <p:nvCxnSpPr>
          <p:cNvPr id="53" name="Соединительная линия уступом 52"/>
          <p:cNvCxnSpPr>
            <a:endCxn id="7" idx="0"/>
          </p:cNvCxnSpPr>
          <p:nvPr/>
        </p:nvCxnSpPr>
        <p:spPr>
          <a:xfrm rot="16200000" flipH="1">
            <a:off x="348045" y="1300556"/>
            <a:ext cx="1789902" cy="1075916"/>
          </a:xfrm>
          <a:prstGeom prst="bentConnector3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38"/>
          <p:cNvGrpSpPr/>
          <p:nvPr/>
        </p:nvGrpSpPr>
        <p:grpSpPr>
          <a:xfrm>
            <a:off x="705696" y="133564"/>
            <a:ext cx="2150514" cy="810000"/>
            <a:chOff x="7746211" y="333027"/>
            <a:chExt cx="2150514" cy="810000"/>
          </a:xfrm>
        </p:grpSpPr>
        <p:sp>
          <p:nvSpPr>
            <p:cNvPr id="41" name="Шеврон 40"/>
            <p:cNvSpPr/>
            <p:nvPr/>
          </p:nvSpPr>
          <p:spPr>
            <a:xfrm>
              <a:off x="7746211" y="333027"/>
              <a:ext cx="2150514" cy="81000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2168479"/>
                <a:satOff val="80000"/>
                <a:lumOff val="-11765"/>
                <a:alphaOff val="0"/>
              </a:schemeClr>
            </a:fillRef>
            <a:effectRef idx="3">
              <a:schemeClr val="accent3">
                <a:hueOff val="2168479"/>
                <a:satOff val="80000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Шеврон 4"/>
            <p:cNvSpPr txBox="1"/>
            <p:nvPr/>
          </p:nvSpPr>
          <p:spPr>
            <a:xfrm>
              <a:off x="8151211" y="333027"/>
              <a:ext cx="1340514" cy="81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Задача 5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23523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702710" y="943563"/>
            <a:ext cx="11046273" cy="4326427"/>
            <a:chOff x="702710" y="943563"/>
            <a:chExt cx="11046273" cy="4326427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702710" y="954196"/>
              <a:ext cx="11046270" cy="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Соединительная линия уступом 32"/>
            <p:cNvCxnSpPr>
              <a:endCxn id="13" idx="3"/>
            </p:cNvCxnSpPr>
            <p:nvPr/>
          </p:nvCxnSpPr>
          <p:spPr>
            <a:xfrm rot="5400000">
              <a:off x="11044581" y="1240712"/>
              <a:ext cx="1001549" cy="407251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>
              <a:endCxn id="16" idx="3"/>
            </p:cNvCxnSpPr>
            <p:nvPr/>
          </p:nvCxnSpPr>
          <p:spPr>
            <a:xfrm rot="5400000">
              <a:off x="10568080" y="2383287"/>
              <a:ext cx="2000295" cy="361509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Соединительная линия уступом 35"/>
            <p:cNvCxnSpPr>
              <a:endCxn id="22" idx="3"/>
            </p:cNvCxnSpPr>
            <p:nvPr/>
          </p:nvCxnSpPr>
          <p:spPr>
            <a:xfrm rot="5400000">
              <a:off x="10217279" y="3738286"/>
              <a:ext cx="2656154" cy="407254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13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025117"/>
            <a:ext cx="35619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Срок</a:t>
            </a:r>
            <a:r>
              <a:rPr lang="en-US" sz="2400" b="1" dirty="0" smtClean="0"/>
              <a:t>: </a:t>
            </a:r>
            <a:r>
              <a:rPr lang="en-US" sz="2400" dirty="0" smtClean="0"/>
              <a:t>2019</a:t>
            </a:r>
            <a:r>
              <a:rPr lang="ru-RU" sz="2400" dirty="0" smtClean="0"/>
              <a:t>-2023 гг. </a:t>
            </a:r>
            <a:r>
              <a:rPr lang="ru-RU" sz="2400" b="1" dirty="0" smtClean="0"/>
              <a:t>Исполнители:</a:t>
            </a: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dirty="0" err="1"/>
              <a:t>ДОиНТД</a:t>
            </a:r>
            <a:r>
              <a:rPr lang="ru-RU" sz="2400" dirty="0"/>
              <a:t>, </a:t>
            </a:r>
            <a:r>
              <a:rPr lang="ru-RU" sz="2400" dirty="0"/>
              <a:t>Центр ОБ  </a:t>
            </a:r>
            <a:br>
              <a:rPr lang="ru-RU" sz="2400" dirty="0"/>
            </a:br>
            <a:r>
              <a:rPr lang="ru-RU" sz="2400" dirty="0" err="1"/>
              <a:t>СПбУ</a:t>
            </a:r>
            <a:r>
              <a:rPr lang="ru-RU" sz="2400" dirty="0"/>
              <a:t> ГПС МЧС России,</a:t>
            </a:r>
            <a:br>
              <a:rPr lang="ru-RU" sz="2400" dirty="0"/>
            </a:br>
            <a:r>
              <a:rPr lang="ru-RU" sz="2400" dirty="0"/>
              <a:t>вузы МЧС России.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414460" y="1127050"/>
            <a:ext cx="7973012" cy="1636123"/>
            <a:chOff x="574112" y="225976"/>
            <a:chExt cx="8037576" cy="94464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Внедрение </a:t>
              </a:r>
              <a:r>
                <a:rPr lang="ru-RU" sz="2800" b="1" dirty="0"/>
                <a:t>локальных </a:t>
              </a:r>
              <a:r>
                <a:rPr lang="ru-RU" sz="2800" b="1" dirty="0" smtClean="0"/>
                <a:t/>
              </a:r>
              <a:br>
                <a:rPr lang="ru-RU" sz="2800" b="1" dirty="0" smtClean="0"/>
              </a:br>
              <a:r>
                <a:rPr lang="ru-RU" sz="2800" b="1" dirty="0" smtClean="0"/>
                <a:t>нормативно-правовых </a:t>
              </a:r>
              <a:r>
                <a:rPr lang="ru-RU" sz="2800" b="1" dirty="0"/>
                <a:t>актов</a:t>
              </a:r>
              <a:r>
                <a:rPr lang="ru-RU" sz="2800" dirty="0"/>
                <a:t> </a:t>
              </a:r>
            </a:p>
            <a:p>
              <a:r>
                <a:rPr lang="ru-RU" b="1" dirty="0" smtClean="0"/>
                <a:t>(</a:t>
              </a:r>
              <a:r>
                <a:rPr lang="ru-RU" dirty="0"/>
                <a:t>обеспечивающих возможность использования онлайн-курсов </a:t>
              </a:r>
              <a:r>
                <a:rPr lang="ru-RU" dirty="0" smtClean="0"/>
                <a:t/>
              </a:r>
              <a:br>
                <a:rPr lang="ru-RU" dirty="0" smtClean="0"/>
              </a:br>
              <a:r>
                <a:rPr lang="ru-RU" dirty="0" smtClean="0"/>
                <a:t>в </a:t>
              </a:r>
              <a:r>
                <a:rPr lang="ru-RU" dirty="0"/>
                <a:t>программах основного и дополнительного </a:t>
              </a:r>
              <a:r>
                <a:rPr lang="ru-RU" dirty="0" smtClean="0"/>
                <a:t>образования)</a:t>
              </a:r>
              <a:endParaRPr lang="ru-RU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850896" y="152696"/>
            <a:ext cx="92066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Обеспечить возможность перезачёта </a:t>
            </a:r>
            <a:r>
              <a:rPr lang="ru-RU" sz="2000" b="1" dirty="0"/>
              <a:t>результатов обучения </a:t>
            </a:r>
            <a:r>
              <a:rPr lang="ru-RU" sz="2000" b="1" dirty="0" smtClean="0"/>
              <a:t>с </a:t>
            </a:r>
            <a:r>
              <a:rPr lang="ru-RU" sz="2000" b="1" dirty="0"/>
              <a:t>применением </a:t>
            </a:r>
            <a:r>
              <a:rPr lang="ru-RU" sz="2000" b="1" dirty="0" smtClean="0"/>
              <a:t>онлайн-курсов, доступных </a:t>
            </a:r>
            <a:r>
              <a:rPr lang="ru-RU" sz="2000" b="1" dirty="0"/>
              <a:t>на единой платформе онлайн-обучения МЧС России</a:t>
            </a:r>
          </a:p>
          <a:p>
            <a:pPr lvl="0" algn="ctr"/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414460" y="2919726"/>
            <a:ext cx="7973012" cy="1288924"/>
            <a:chOff x="574112" y="225976"/>
            <a:chExt cx="8037576" cy="94464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Обучение административного персонала</a:t>
              </a:r>
              <a:br>
                <a:rPr lang="ru-RU" sz="2800" b="1" dirty="0" smtClean="0"/>
              </a:br>
              <a:r>
                <a:rPr lang="ru-RU" dirty="0" smtClean="0"/>
                <a:t>(</a:t>
              </a:r>
              <a:r>
                <a:rPr lang="ru-RU" dirty="0"/>
                <a:t>по вопросам использования онлайн-обучения и применения разработанной нормативно-правовой </a:t>
              </a:r>
              <a:r>
                <a:rPr lang="ru-RU" dirty="0" smtClean="0"/>
                <a:t>документации)</a:t>
              </a:r>
              <a:endParaRPr lang="ru-RU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414460" y="4351827"/>
            <a:ext cx="7973012" cy="1836325"/>
            <a:chOff x="574112" y="225976"/>
            <a:chExt cx="8037576" cy="94464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Реализация </a:t>
              </a:r>
              <a:r>
                <a:rPr lang="ru-RU" sz="2800" b="1" dirty="0"/>
                <a:t>сетевого взаимодействия образовательных организаций </a:t>
              </a:r>
              <a:endParaRPr lang="ru-RU" sz="2800" dirty="0"/>
            </a:p>
            <a:p>
              <a:r>
                <a:rPr lang="ru-RU" b="1" dirty="0" smtClean="0"/>
                <a:t>(</a:t>
              </a:r>
              <a:r>
                <a:rPr lang="ru-RU" dirty="0"/>
                <a:t>посредством включения онлайн-курсов, размещенных </a:t>
              </a:r>
              <a:r>
                <a:rPr lang="ru-RU" dirty="0" smtClean="0"/>
                <a:t/>
              </a:r>
              <a:br>
                <a:rPr lang="ru-RU" dirty="0" smtClean="0"/>
              </a:br>
              <a:r>
                <a:rPr lang="ru-RU" dirty="0" smtClean="0"/>
                <a:t>на единой </a:t>
              </a:r>
              <a:r>
                <a:rPr lang="ru-RU" dirty="0"/>
                <a:t>платформе онлайн-обучения в собственные </a:t>
              </a:r>
              <a:r>
                <a:rPr lang="ru-RU" dirty="0" smtClean="0"/>
                <a:t/>
              </a:r>
              <a:br>
                <a:rPr lang="ru-RU" dirty="0" smtClean="0"/>
              </a:br>
              <a:r>
                <a:rPr lang="ru-RU" dirty="0" smtClean="0"/>
                <a:t>образовательные программы</a:t>
              </a:r>
              <a:r>
                <a:rPr lang="ru-RU" b="1" dirty="0" smtClean="0"/>
                <a:t>)</a:t>
              </a:r>
              <a:endParaRPr lang="ru-RU" dirty="0"/>
            </a:p>
          </p:txBody>
        </p:sp>
      </p:grpSp>
      <p:cxnSp>
        <p:nvCxnSpPr>
          <p:cNvPr id="53" name="Соединительная линия уступом 52"/>
          <p:cNvCxnSpPr>
            <a:endCxn id="7" idx="0"/>
          </p:cNvCxnSpPr>
          <p:nvPr/>
        </p:nvCxnSpPr>
        <p:spPr>
          <a:xfrm rot="16200000" flipH="1">
            <a:off x="202219" y="1446382"/>
            <a:ext cx="2081554" cy="1075916"/>
          </a:xfrm>
          <a:prstGeom prst="bentConnector3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/>
          <p:cNvGrpSpPr/>
          <p:nvPr/>
        </p:nvGrpSpPr>
        <p:grpSpPr>
          <a:xfrm>
            <a:off x="700382" y="133563"/>
            <a:ext cx="2150514" cy="810000"/>
            <a:chOff x="9680726" y="333027"/>
            <a:chExt cx="2150514" cy="810000"/>
          </a:xfrm>
        </p:grpSpPr>
        <p:sp>
          <p:nvSpPr>
            <p:cNvPr id="25" name="Шеврон 24"/>
            <p:cNvSpPr/>
            <p:nvPr/>
          </p:nvSpPr>
          <p:spPr>
            <a:xfrm>
              <a:off x="9680726" y="333027"/>
              <a:ext cx="2150514" cy="81000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3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Шеврон 4"/>
            <p:cNvSpPr txBox="1"/>
            <p:nvPr/>
          </p:nvSpPr>
          <p:spPr>
            <a:xfrm>
              <a:off x="10085726" y="333027"/>
              <a:ext cx="1340514" cy="81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Задача 6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13856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Соединительная линия уступом 48"/>
          <p:cNvCxnSpPr/>
          <p:nvPr/>
        </p:nvCxnSpPr>
        <p:spPr>
          <a:xfrm flipV="1">
            <a:off x="1556483" y="2746401"/>
            <a:ext cx="8002187" cy="222887"/>
          </a:xfrm>
          <a:prstGeom prst="bentConnector3">
            <a:avLst>
              <a:gd name="adj1" fmla="val 120687"/>
            </a:avLst>
          </a:prstGeom>
          <a:ln w="28575">
            <a:solidFill>
              <a:srgbClr val="A679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оединительная линия уступом 53"/>
          <p:cNvCxnSpPr/>
          <p:nvPr/>
        </p:nvCxnSpPr>
        <p:spPr>
          <a:xfrm flipV="1">
            <a:off x="1543181" y="3717487"/>
            <a:ext cx="6707684" cy="265943"/>
          </a:xfrm>
          <a:prstGeom prst="bentConnector3">
            <a:avLst>
              <a:gd name="adj1" fmla="val 109442"/>
            </a:avLst>
          </a:prstGeom>
          <a:ln w="28575">
            <a:solidFill>
              <a:srgbClr val="A95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оединительная линия уступом 56"/>
          <p:cNvCxnSpPr/>
          <p:nvPr/>
        </p:nvCxnSpPr>
        <p:spPr>
          <a:xfrm flipV="1">
            <a:off x="1543181" y="4738150"/>
            <a:ext cx="8243076" cy="239104"/>
          </a:xfrm>
          <a:prstGeom prst="bentConnector3">
            <a:avLst>
              <a:gd name="adj1" fmla="val 102427"/>
            </a:avLst>
          </a:prstGeom>
          <a:ln w="28575">
            <a:solidFill>
              <a:srgbClr val="AE3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/>
          <p:nvPr/>
        </p:nvCxnSpPr>
        <p:spPr>
          <a:xfrm flipV="1">
            <a:off x="1543181" y="5742607"/>
            <a:ext cx="5437900" cy="260462"/>
          </a:xfrm>
          <a:prstGeom prst="bentConnector3">
            <a:avLst>
              <a:gd name="adj1" fmla="val 172009"/>
            </a:avLst>
          </a:prstGeom>
          <a:ln w="28575">
            <a:solidFill>
              <a:srgbClr val="B22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Соединительная линия уступом 4"/>
          <p:cNvCxnSpPr/>
          <p:nvPr/>
        </p:nvCxnSpPr>
        <p:spPr>
          <a:xfrm flipV="1">
            <a:off x="1553814" y="1713631"/>
            <a:ext cx="6101627" cy="239104"/>
          </a:xfrm>
          <a:prstGeom prst="bentConnector3">
            <a:avLst>
              <a:gd name="adj1" fmla="val 137478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2551113" y="6450013"/>
            <a:ext cx="528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mtClean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altLang="ru-RU" smtClean="0">
                <a:solidFill>
                  <a:schemeClr val="bg1"/>
                </a:solidFill>
              </a:rPr>
              <a:t>,</a:t>
            </a:r>
            <a:r>
              <a:rPr lang="ru-RU" altLang="ru-RU" smtClean="0">
                <a:solidFill>
                  <a:schemeClr val="bg1"/>
                </a:solidFill>
              </a:rPr>
              <a:t> </a:t>
            </a:r>
            <a:r>
              <a:rPr lang="en-US" altLang="ru-RU" smtClean="0">
                <a:solidFill>
                  <a:schemeClr val="bg1"/>
                </a:solidFill>
              </a:rPr>
              <a:t>IGPS.RU, 2019.</a:t>
            </a: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409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9331325" y="6450013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DD7267E-F38C-4BDF-949B-E825A9326FA6}" type="slidenum">
              <a:rPr lang="ru-RU" altLang="ru-RU" sz="1600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600"/>
          </a:p>
        </p:txBody>
      </p:sp>
      <p:sp>
        <p:nvSpPr>
          <p:cNvPr id="14341" name="Заголовок 2"/>
          <p:cNvSpPr>
            <a:spLocks noGrp="1"/>
          </p:cNvSpPr>
          <p:nvPr>
            <p:ph type="title"/>
          </p:nvPr>
        </p:nvSpPr>
        <p:spPr>
          <a:xfrm>
            <a:off x="799219" y="212601"/>
            <a:ext cx="10726474" cy="653778"/>
          </a:xfrm>
        </p:spPr>
        <p:txBody>
          <a:bodyPr>
            <a:noAutofit/>
          </a:bodyPr>
          <a:lstStyle/>
          <a:p>
            <a:r>
              <a:rPr lang="ru-RU" altLang="ru-RU" sz="3600" dirty="0" smtClean="0"/>
              <a:t>ОЖИДАЕМЫЕ РЕЗУЛЬТАТЫ РЕАЛИЗАЦИИ КОНЦЕПЦИИ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1162" y="1190590"/>
            <a:ext cx="8139838" cy="6621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0" lvl="1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400" dirty="0" smtClean="0"/>
              <a:t>П</a:t>
            </a:r>
            <a:r>
              <a:rPr lang="ru-RU" sz="2400" kern="1200" dirty="0" smtClean="0"/>
              <a:t>овышение рейтинга и качества образования за счет внедрения электронного обучения</a:t>
            </a:r>
            <a:endParaRPr lang="ru-RU" sz="2400" kern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911161" y="2228045"/>
            <a:ext cx="8433778" cy="66176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0" lvl="1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Увеличение доступности современных программ образования в рамках единой системы подготовки населения</a:t>
            </a:r>
            <a:endParaRPr lang="ru-RU" sz="2400" kern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 rot="16200000">
            <a:off x="1712420" y="983083"/>
            <a:ext cx="789782" cy="1128260"/>
            <a:chOff x="0" y="5412"/>
            <a:chExt cx="789782" cy="1128260"/>
          </a:xfrm>
        </p:grpSpPr>
        <p:sp>
          <p:nvSpPr>
            <p:cNvPr id="25" name="Шеврон 24"/>
            <p:cNvSpPr/>
            <p:nvPr/>
          </p:nvSpPr>
          <p:spPr>
            <a:xfrm rot="5400000">
              <a:off x="-169239" y="174651"/>
              <a:ext cx="1128260" cy="789782"/>
            </a:xfrm>
            <a:prstGeom prst="chevron">
              <a:avLst/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Шеврон 4"/>
            <p:cNvSpPr txBox="1"/>
            <p:nvPr/>
          </p:nvSpPr>
          <p:spPr>
            <a:xfrm>
              <a:off x="0" y="400303"/>
              <a:ext cx="789782" cy="3384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 rot="16200000">
            <a:off x="1712420" y="1994800"/>
            <a:ext cx="789782" cy="1128260"/>
            <a:chOff x="0" y="1017129"/>
            <a:chExt cx="789782" cy="1128260"/>
          </a:xfrm>
        </p:grpSpPr>
        <p:sp>
          <p:nvSpPr>
            <p:cNvPr id="23" name="Шеврон 22"/>
            <p:cNvSpPr/>
            <p:nvPr/>
          </p:nvSpPr>
          <p:spPr>
            <a:xfrm rot="5400000">
              <a:off x="-169239" y="1186368"/>
              <a:ext cx="1128260" cy="789782"/>
            </a:xfrm>
            <a:prstGeom prst="chevron">
              <a:avLst/>
            </a:prstGeom>
          </p:spPr>
          <p:style>
            <a:lnRef idx="1">
              <a:schemeClr val="accent3">
                <a:hueOff val="677650"/>
                <a:satOff val="25000"/>
                <a:lumOff val="-3676"/>
                <a:alphaOff val="0"/>
              </a:schemeClr>
            </a:lnRef>
            <a:fillRef idx="3">
              <a:schemeClr val="accent3">
                <a:hueOff val="677650"/>
                <a:satOff val="25000"/>
                <a:lumOff val="-3676"/>
                <a:alphaOff val="0"/>
              </a:schemeClr>
            </a:fillRef>
            <a:effectRef idx="3">
              <a:schemeClr val="accent3">
                <a:hueOff val="677650"/>
                <a:satOff val="25000"/>
                <a:lumOff val="-36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Шеврон 6"/>
            <p:cNvSpPr txBox="1"/>
            <p:nvPr/>
          </p:nvSpPr>
          <p:spPr>
            <a:xfrm>
              <a:off x="0" y="1412020"/>
              <a:ext cx="789782" cy="3384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 rot="16200000">
            <a:off x="1712420" y="3006517"/>
            <a:ext cx="789782" cy="1128260"/>
            <a:chOff x="0" y="2028846"/>
            <a:chExt cx="789782" cy="1128260"/>
          </a:xfrm>
        </p:grpSpPr>
        <p:sp>
          <p:nvSpPr>
            <p:cNvPr id="21" name="Шеврон 20"/>
            <p:cNvSpPr/>
            <p:nvPr/>
          </p:nvSpPr>
          <p:spPr>
            <a:xfrm rot="5400000">
              <a:off x="-169239" y="2198085"/>
              <a:ext cx="1128260" cy="789782"/>
            </a:xfrm>
            <a:prstGeom prst="chevron">
              <a:avLst/>
            </a:prstGeom>
          </p:spPr>
          <p:style>
            <a:lnRef idx="1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3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3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Шеврон 8"/>
            <p:cNvSpPr txBox="1"/>
            <p:nvPr/>
          </p:nvSpPr>
          <p:spPr>
            <a:xfrm>
              <a:off x="0" y="2423737"/>
              <a:ext cx="789782" cy="3384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 rot="16200000">
            <a:off x="1712420" y="4018235"/>
            <a:ext cx="789782" cy="1128260"/>
            <a:chOff x="0" y="3040564"/>
            <a:chExt cx="789782" cy="1128260"/>
          </a:xfrm>
        </p:grpSpPr>
        <p:sp>
          <p:nvSpPr>
            <p:cNvPr id="19" name="Шеврон 18"/>
            <p:cNvSpPr/>
            <p:nvPr/>
          </p:nvSpPr>
          <p:spPr>
            <a:xfrm rot="5400000">
              <a:off x="-169239" y="3209803"/>
              <a:ext cx="1128260" cy="789782"/>
            </a:xfrm>
            <a:prstGeom prst="chevron">
              <a:avLst/>
            </a:prstGeom>
          </p:spPr>
          <p:style>
            <a:lnRef idx="1">
              <a:schemeClr val="accent3">
                <a:hueOff val="2032949"/>
                <a:satOff val="75000"/>
                <a:lumOff val="-11029"/>
                <a:alphaOff val="0"/>
              </a:schemeClr>
            </a:lnRef>
            <a:fillRef idx="3">
              <a:schemeClr val="accent3">
                <a:hueOff val="2032949"/>
                <a:satOff val="75000"/>
                <a:lumOff val="-11029"/>
                <a:alphaOff val="0"/>
              </a:schemeClr>
            </a:fillRef>
            <a:effectRef idx="3">
              <a:schemeClr val="accent3">
                <a:hueOff val="2032949"/>
                <a:satOff val="75000"/>
                <a:lumOff val="-1102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Шеврон 10"/>
            <p:cNvSpPr txBox="1"/>
            <p:nvPr/>
          </p:nvSpPr>
          <p:spPr>
            <a:xfrm>
              <a:off x="0" y="3435455"/>
              <a:ext cx="789782" cy="3384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 rot="16200000">
            <a:off x="1712420" y="5029952"/>
            <a:ext cx="789782" cy="1128260"/>
            <a:chOff x="0" y="4052281"/>
            <a:chExt cx="789782" cy="1128260"/>
          </a:xfrm>
        </p:grpSpPr>
        <p:sp>
          <p:nvSpPr>
            <p:cNvPr id="17" name="Шеврон 16"/>
            <p:cNvSpPr/>
            <p:nvPr/>
          </p:nvSpPr>
          <p:spPr>
            <a:xfrm rot="5400000">
              <a:off x="-169239" y="4221520"/>
              <a:ext cx="1128260" cy="789782"/>
            </a:xfrm>
            <a:prstGeom prst="chevron">
              <a:avLst/>
            </a:prstGeom>
          </p:spPr>
          <p:style>
            <a:lnRef idx="1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3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3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Шеврон 12"/>
            <p:cNvSpPr txBox="1"/>
            <p:nvPr/>
          </p:nvSpPr>
          <p:spPr>
            <a:xfrm>
              <a:off x="0" y="4447172"/>
              <a:ext cx="789782" cy="3384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911161" y="3207441"/>
            <a:ext cx="7316054" cy="6617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0" lvl="1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400" dirty="0" smtClean="0"/>
              <a:t>О</a:t>
            </a:r>
            <a:r>
              <a:rPr lang="ru-RU" sz="2400" kern="1200" dirty="0" smtClean="0"/>
              <a:t>бучение всех групп населения посредством трансляции онлайн-курсов МЧС России</a:t>
            </a:r>
            <a:endParaRPr lang="ru-RU" sz="2400" kern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911161" y="4251480"/>
            <a:ext cx="8832463" cy="6617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0" lvl="1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400" kern="1200" dirty="0" smtClean="0"/>
              <a:t>Пропаганда знаний в области культуры безопасности </a:t>
            </a:r>
            <a:br>
              <a:rPr lang="ru-RU" sz="2400" kern="1200" dirty="0" smtClean="0"/>
            </a:br>
            <a:r>
              <a:rPr lang="ru-RU" sz="2400" kern="1200" dirty="0" smtClean="0"/>
              <a:t>за </a:t>
            </a:r>
            <a:r>
              <a:rPr lang="ru-RU" sz="2400" dirty="0" smtClean="0"/>
              <a:t>счёт внедрения </a:t>
            </a:r>
            <a:r>
              <a:rPr lang="ru-RU" sz="2400" kern="1200" dirty="0" smtClean="0"/>
              <a:t>современных методов обучения</a:t>
            </a:r>
            <a:endParaRPr lang="ru-RU" sz="2400" kern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2911161" y="5263197"/>
            <a:ext cx="8832463" cy="6617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0" lvl="1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400" dirty="0" smtClean="0"/>
              <a:t>И</a:t>
            </a:r>
            <a:r>
              <a:rPr lang="ru-RU" sz="2400" kern="1200" dirty="0" smtClean="0"/>
              <a:t>нтеграция системы подготовки МЧС России на глобальном рынке электронного обучения</a:t>
            </a:r>
            <a:endParaRPr lang="ru-RU" sz="2400" kern="1200" dirty="0"/>
          </a:p>
        </p:txBody>
      </p:sp>
      <p:grpSp>
        <p:nvGrpSpPr>
          <p:cNvPr id="66" name="Группа 65"/>
          <p:cNvGrpSpPr/>
          <p:nvPr/>
        </p:nvGrpSpPr>
        <p:grpSpPr>
          <a:xfrm rot="16200000">
            <a:off x="1040990" y="1174335"/>
            <a:ext cx="541145" cy="773064"/>
            <a:chOff x="0" y="5412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67" name="Шеврон 66"/>
            <p:cNvSpPr/>
            <p:nvPr/>
          </p:nvSpPr>
          <p:spPr>
            <a:xfrm rot="5400000">
              <a:off x="-169239" y="174651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Шеврон 4"/>
            <p:cNvSpPr txBox="1"/>
            <p:nvPr/>
          </p:nvSpPr>
          <p:spPr>
            <a:xfrm>
              <a:off x="0" y="400303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69" name="Группа 68"/>
          <p:cNvGrpSpPr/>
          <p:nvPr/>
        </p:nvGrpSpPr>
        <p:grpSpPr>
          <a:xfrm rot="16200000">
            <a:off x="1040990" y="2186052"/>
            <a:ext cx="541145" cy="773064"/>
            <a:chOff x="0" y="1017129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70" name="Шеврон 69"/>
            <p:cNvSpPr/>
            <p:nvPr/>
          </p:nvSpPr>
          <p:spPr>
            <a:xfrm rot="5400000">
              <a:off x="-169239" y="1186368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677650"/>
                <a:satOff val="25000"/>
                <a:lumOff val="-3676"/>
                <a:alphaOff val="0"/>
              </a:schemeClr>
            </a:lnRef>
            <a:fillRef idx="3">
              <a:schemeClr val="accent3">
                <a:hueOff val="677650"/>
                <a:satOff val="25000"/>
                <a:lumOff val="-3676"/>
                <a:alphaOff val="0"/>
              </a:schemeClr>
            </a:fillRef>
            <a:effectRef idx="3">
              <a:schemeClr val="accent3">
                <a:hueOff val="677650"/>
                <a:satOff val="25000"/>
                <a:lumOff val="-36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Шеврон 6"/>
            <p:cNvSpPr txBox="1"/>
            <p:nvPr/>
          </p:nvSpPr>
          <p:spPr>
            <a:xfrm>
              <a:off x="0" y="1412020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72" name="Группа 71"/>
          <p:cNvGrpSpPr/>
          <p:nvPr/>
        </p:nvGrpSpPr>
        <p:grpSpPr>
          <a:xfrm rot="16200000">
            <a:off x="1040990" y="3197769"/>
            <a:ext cx="541145" cy="773064"/>
            <a:chOff x="0" y="2028846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73" name="Шеврон 72"/>
            <p:cNvSpPr/>
            <p:nvPr/>
          </p:nvSpPr>
          <p:spPr>
            <a:xfrm rot="5400000">
              <a:off x="-169239" y="2198085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3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3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Шеврон 8"/>
            <p:cNvSpPr txBox="1"/>
            <p:nvPr/>
          </p:nvSpPr>
          <p:spPr>
            <a:xfrm>
              <a:off x="0" y="2423737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75" name="Группа 74"/>
          <p:cNvGrpSpPr/>
          <p:nvPr/>
        </p:nvGrpSpPr>
        <p:grpSpPr>
          <a:xfrm rot="16200000">
            <a:off x="1040990" y="4209487"/>
            <a:ext cx="541145" cy="773064"/>
            <a:chOff x="0" y="3040564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76" name="Шеврон 75"/>
            <p:cNvSpPr/>
            <p:nvPr/>
          </p:nvSpPr>
          <p:spPr>
            <a:xfrm rot="5400000">
              <a:off x="-169239" y="3209803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2032949"/>
                <a:satOff val="75000"/>
                <a:lumOff val="-11029"/>
                <a:alphaOff val="0"/>
              </a:schemeClr>
            </a:lnRef>
            <a:fillRef idx="3">
              <a:schemeClr val="accent3">
                <a:hueOff val="2032949"/>
                <a:satOff val="75000"/>
                <a:lumOff val="-11029"/>
                <a:alphaOff val="0"/>
              </a:schemeClr>
            </a:fillRef>
            <a:effectRef idx="3">
              <a:schemeClr val="accent3">
                <a:hueOff val="2032949"/>
                <a:satOff val="75000"/>
                <a:lumOff val="-1102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Шеврон 10"/>
            <p:cNvSpPr txBox="1"/>
            <p:nvPr/>
          </p:nvSpPr>
          <p:spPr>
            <a:xfrm>
              <a:off x="0" y="3435455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</p:grpSp>
      <p:grpSp>
        <p:nvGrpSpPr>
          <p:cNvPr id="78" name="Группа 77"/>
          <p:cNvGrpSpPr/>
          <p:nvPr/>
        </p:nvGrpSpPr>
        <p:grpSpPr>
          <a:xfrm rot="16200000">
            <a:off x="1040990" y="5221204"/>
            <a:ext cx="541145" cy="773064"/>
            <a:chOff x="0" y="4052281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79" name="Шеврон 78"/>
            <p:cNvSpPr/>
            <p:nvPr/>
          </p:nvSpPr>
          <p:spPr>
            <a:xfrm rot="5400000">
              <a:off x="-169239" y="4221520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3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3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Шеврон 12"/>
            <p:cNvSpPr txBox="1"/>
            <p:nvPr/>
          </p:nvSpPr>
          <p:spPr>
            <a:xfrm>
              <a:off x="0" y="4447172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</p:grpSp>
      <p:grpSp>
        <p:nvGrpSpPr>
          <p:cNvPr id="81" name="Группа 80"/>
          <p:cNvGrpSpPr/>
          <p:nvPr/>
        </p:nvGrpSpPr>
        <p:grpSpPr>
          <a:xfrm rot="16200000">
            <a:off x="561711" y="1309618"/>
            <a:ext cx="351746" cy="502496"/>
            <a:chOff x="0" y="5412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82" name="Шеврон 81"/>
            <p:cNvSpPr/>
            <p:nvPr/>
          </p:nvSpPr>
          <p:spPr>
            <a:xfrm rot="5400000">
              <a:off x="-169239" y="174651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3" name="Шеврон 4"/>
            <p:cNvSpPr txBox="1"/>
            <p:nvPr/>
          </p:nvSpPr>
          <p:spPr>
            <a:xfrm>
              <a:off x="0" y="400303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84" name="Группа 83"/>
          <p:cNvGrpSpPr/>
          <p:nvPr/>
        </p:nvGrpSpPr>
        <p:grpSpPr>
          <a:xfrm rot="16200000">
            <a:off x="561711" y="2321335"/>
            <a:ext cx="351746" cy="502496"/>
            <a:chOff x="0" y="1017129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85" name="Шеврон 84"/>
            <p:cNvSpPr/>
            <p:nvPr/>
          </p:nvSpPr>
          <p:spPr>
            <a:xfrm rot="5400000">
              <a:off x="-169239" y="1186368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677650"/>
                <a:satOff val="25000"/>
                <a:lumOff val="-3676"/>
                <a:alphaOff val="0"/>
              </a:schemeClr>
            </a:lnRef>
            <a:fillRef idx="3">
              <a:schemeClr val="accent3">
                <a:hueOff val="677650"/>
                <a:satOff val="25000"/>
                <a:lumOff val="-3676"/>
                <a:alphaOff val="0"/>
              </a:schemeClr>
            </a:fillRef>
            <a:effectRef idx="3">
              <a:schemeClr val="accent3">
                <a:hueOff val="677650"/>
                <a:satOff val="25000"/>
                <a:lumOff val="-36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Шеврон 6"/>
            <p:cNvSpPr txBox="1"/>
            <p:nvPr/>
          </p:nvSpPr>
          <p:spPr>
            <a:xfrm>
              <a:off x="0" y="1412020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87" name="Группа 86"/>
          <p:cNvGrpSpPr/>
          <p:nvPr/>
        </p:nvGrpSpPr>
        <p:grpSpPr>
          <a:xfrm rot="16200000">
            <a:off x="561711" y="3333052"/>
            <a:ext cx="351746" cy="502496"/>
            <a:chOff x="0" y="2028846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88" name="Шеврон 87"/>
            <p:cNvSpPr/>
            <p:nvPr/>
          </p:nvSpPr>
          <p:spPr>
            <a:xfrm rot="5400000">
              <a:off x="-169239" y="2198085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3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3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9" name="Шеврон 8"/>
            <p:cNvSpPr txBox="1"/>
            <p:nvPr/>
          </p:nvSpPr>
          <p:spPr>
            <a:xfrm>
              <a:off x="0" y="2423737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 </a:t>
              </a:r>
              <a:endParaRPr lang="ru-RU" sz="2800" kern="1200" dirty="0"/>
            </a:p>
          </p:txBody>
        </p:sp>
      </p:grpSp>
      <p:grpSp>
        <p:nvGrpSpPr>
          <p:cNvPr id="90" name="Группа 89"/>
          <p:cNvGrpSpPr/>
          <p:nvPr/>
        </p:nvGrpSpPr>
        <p:grpSpPr>
          <a:xfrm rot="16200000">
            <a:off x="561711" y="4344770"/>
            <a:ext cx="351746" cy="502496"/>
            <a:chOff x="0" y="3040564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91" name="Шеврон 90"/>
            <p:cNvSpPr/>
            <p:nvPr/>
          </p:nvSpPr>
          <p:spPr>
            <a:xfrm rot="5400000">
              <a:off x="-169239" y="3209803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2032949"/>
                <a:satOff val="75000"/>
                <a:lumOff val="-11029"/>
                <a:alphaOff val="0"/>
              </a:schemeClr>
            </a:lnRef>
            <a:fillRef idx="3">
              <a:schemeClr val="accent3">
                <a:hueOff val="2032949"/>
                <a:satOff val="75000"/>
                <a:lumOff val="-11029"/>
                <a:alphaOff val="0"/>
              </a:schemeClr>
            </a:fillRef>
            <a:effectRef idx="3">
              <a:schemeClr val="accent3">
                <a:hueOff val="2032949"/>
                <a:satOff val="75000"/>
                <a:lumOff val="-1102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Шеврон 10"/>
            <p:cNvSpPr txBox="1"/>
            <p:nvPr/>
          </p:nvSpPr>
          <p:spPr>
            <a:xfrm>
              <a:off x="0" y="3435455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</p:grpSp>
      <p:grpSp>
        <p:nvGrpSpPr>
          <p:cNvPr id="93" name="Группа 92"/>
          <p:cNvGrpSpPr/>
          <p:nvPr/>
        </p:nvGrpSpPr>
        <p:grpSpPr>
          <a:xfrm rot="16200000">
            <a:off x="561711" y="5356488"/>
            <a:ext cx="351746" cy="502494"/>
            <a:chOff x="0" y="4052281"/>
            <a:chExt cx="789782" cy="1128260"/>
          </a:xfrm>
          <a:solidFill>
            <a:schemeClr val="tx1">
              <a:alpha val="1000"/>
            </a:schemeClr>
          </a:solidFill>
        </p:grpSpPr>
        <p:sp>
          <p:nvSpPr>
            <p:cNvPr id="94" name="Шеврон 93"/>
            <p:cNvSpPr/>
            <p:nvPr/>
          </p:nvSpPr>
          <p:spPr>
            <a:xfrm rot="5400000">
              <a:off x="-169239" y="4221520"/>
              <a:ext cx="1128260" cy="789782"/>
            </a:xfrm>
            <a:prstGeom prst="chevron">
              <a:avLst/>
            </a:prstGeom>
            <a:grpFill/>
            <a:ln>
              <a:noFill/>
            </a:ln>
          </p:spPr>
          <p:style>
            <a:lnRef idx="1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3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3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5" name="Шеврон 12"/>
            <p:cNvSpPr txBox="1"/>
            <p:nvPr/>
          </p:nvSpPr>
          <p:spPr>
            <a:xfrm>
              <a:off x="0" y="4447172"/>
              <a:ext cx="789782" cy="33847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557128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2551113" y="6450013"/>
            <a:ext cx="528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mtClean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altLang="ru-RU" smtClean="0">
                <a:solidFill>
                  <a:schemeClr val="bg1"/>
                </a:solidFill>
              </a:rPr>
              <a:t>,</a:t>
            </a:r>
            <a:r>
              <a:rPr lang="ru-RU" altLang="ru-RU" smtClean="0">
                <a:solidFill>
                  <a:schemeClr val="bg1"/>
                </a:solidFill>
              </a:rPr>
              <a:t> </a:t>
            </a:r>
            <a:r>
              <a:rPr lang="en-US" altLang="ru-RU" smtClean="0">
                <a:solidFill>
                  <a:schemeClr val="bg1"/>
                </a:solidFill>
              </a:rPr>
              <a:t>IGPS.RU, 2019.</a:t>
            </a: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409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9331325" y="6450013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0F136582-3729-4F51-A67B-21CF257BFC19}" type="slidenum">
              <a:rPr lang="ru-RU" altLang="ru-RU" sz="1600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6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15808"/>
          <a:stretch/>
        </p:blipFill>
        <p:spPr>
          <a:xfrm>
            <a:off x="0" y="-1"/>
            <a:ext cx="5429250" cy="6352213"/>
          </a:xfrm>
          <a:prstGeom prst="rect">
            <a:avLst/>
          </a:prstGeom>
          <a:noFill/>
        </p:spPr>
      </p:pic>
      <p:grpSp>
        <p:nvGrpSpPr>
          <p:cNvPr id="4" name="Группа 3"/>
          <p:cNvGrpSpPr/>
          <p:nvPr/>
        </p:nvGrpSpPr>
        <p:grpSpPr>
          <a:xfrm>
            <a:off x="5429250" y="2452663"/>
            <a:ext cx="6219825" cy="2826571"/>
            <a:chOff x="4235790" y="523876"/>
            <a:chExt cx="7984785" cy="385762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/>
            <a:srcRect t="979" b="74209"/>
            <a:stretch/>
          </p:blipFill>
          <p:spPr>
            <a:xfrm>
              <a:off x="4264365" y="523876"/>
              <a:ext cx="7956210" cy="1291590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/>
            <a:srcRect l="-479" t="50458" r="479" b="24803"/>
            <a:stretch/>
          </p:blipFill>
          <p:spPr>
            <a:xfrm>
              <a:off x="4235790" y="1805941"/>
              <a:ext cx="7956210" cy="1287779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4"/>
            <a:srcRect l="-479" t="75343" r="479" b="-82"/>
            <a:stretch/>
          </p:blipFill>
          <p:spPr>
            <a:xfrm>
              <a:off x="4235790" y="3093720"/>
              <a:ext cx="7956210" cy="1287779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5429250" y="518998"/>
            <a:ext cx="58202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Взаимосвязь задач Концепции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с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задачами федеральных проектов, входящих в состав национального проекта «Образование»</a:t>
            </a:r>
          </a:p>
        </p:txBody>
      </p:sp>
    </p:spTree>
    <p:extLst>
      <p:ext uri="{BB962C8B-B14F-4D97-AF65-F5344CB8AC3E}">
        <p14:creationId xmlns:p14="http://schemas.microsoft.com/office/powerpoint/2010/main" val="143318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2</a:t>
            </a:fld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rcRect l="9812" r="4567"/>
          <a:stretch/>
        </p:blipFill>
        <p:spPr>
          <a:xfrm>
            <a:off x="1403797" y="0"/>
            <a:ext cx="9684913" cy="636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70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3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63862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0" y="415017"/>
            <a:ext cx="12192000" cy="5556250"/>
            <a:chOff x="0" y="415017"/>
            <a:chExt cx="12192000" cy="5556250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415017"/>
              <a:ext cx="12192000" cy="5556250"/>
              <a:chOff x="0" y="415017"/>
              <a:chExt cx="12192000" cy="5556250"/>
            </a:xfrm>
          </p:grpSpPr>
          <p:pic>
            <p:nvPicPr>
              <p:cNvPr id="8" name="Рисунок 7">
                <a:hlinkClick r:id="rId5" action="ppaction://hlinkfile"/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15017"/>
                <a:ext cx="12192000" cy="5556250"/>
              </a:xfrm>
              <a:prstGeom prst="rect">
                <a:avLst/>
              </a:prstGeom>
            </p:spPr>
          </p:pic>
          <p:pic>
            <p:nvPicPr>
              <p:cNvPr id="9" name="Рисунок 8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192" t="18415"/>
              <a:stretch/>
            </p:blipFill>
            <p:spPr>
              <a:xfrm>
                <a:off x="9045526" y="1434904"/>
                <a:ext cx="3146474" cy="4533067"/>
              </a:xfrm>
              <a:prstGeom prst="rect">
                <a:avLst/>
              </a:prstGeom>
            </p:spPr>
          </p:pic>
        </p:grp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6547" y="1284966"/>
              <a:ext cx="918695" cy="250740"/>
            </a:xfrm>
            <a:prstGeom prst="rect">
              <a:avLst/>
            </a:prstGeom>
          </p:spPr>
        </p:pic>
      </p:grpSp>
      <p:pic>
        <p:nvPicPr>
          <p:cNvPr id="11" name="Промовидео проекта «Emercourse»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21367"/>
            <a:ext cx="12192000" cy="554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0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4</a:t>
            </a:fld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ÐÐ°ÑÑÐ¸Ð½ÐºÐ¸ Ð¿Ð¾ Ð·Ð°Ð¿ÑÐ¾ÑÑ ÐºÐ¾Ð½ÑÐµÐ¿ÑÐ¸Ñ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544763"/>
            <a:ext cx="12203113" cy="3840162"/>
          </a:xfr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371475"/>
            <a:ext cx="12192000" cy="1816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 smtClean="0"/>
              <a:t>Концепция </a:t>
            </a:r>
            <a:r>
              <a:rPr lang="ru-RU" sz="2800" dirty="0"/>
              <a:t>представляет собой систему взглядов на стратегическое планирование и развитие ведомственной платформы онлайн-обучения, способной обеспечить широкое применение электронного обучения в системе подготовки МЧС России на период </a:t>
            </a:r>
            <a:r>
              <a:rPr lang="ru-RU" sz="2800" dirty="0" smtClean="0"/>
              <a:t>2019-2023 </a:t>
            </a:r>
            <a:r>
              <a:rPr lang="ru-RU" sz="2800" dirty="0"/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42076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12192000" cy="581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5</a:t>
            </a:fld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6118927"/>
              </p:ext>
            </p:extLst>
          </p:nvPr>
        </p:nvGraphicFramePr>
        <p:xfrm>
          <a:off x="3467100" y="971550"/>
          <a:ext cx="10572750" cy="4815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47650" y="1537038"/>
            <a:ext cx="52197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Цель Концепции заключается </a:t>
            </a:r>
            <a:r>
              <a:rPr lang="ru-RU" sz="2400" b="1" dirty="0"/>
              <a:t>в формировании инфраструктуры и кадрового потенциала</a:t>
            </a:r>
            <a:r>
              <a:rPr lang="ru-RU" sz="2400" dirty="0"/>
              <a:t> в системе подготовки МЧС России </a:t>
            </a:r>
            <a:r>
              <a:rPr lang="ru-RU" sz="2400" b="1" dirty="0"/>
              <a:t>для повышения качества и расширения возможностей непрерывного образования</a:t>
            </a:r>
            <a:r>
              <a:rPr lang="ru-RU" sz="2400" dirty="0"/>
              <a:t> всех категорий граждан в результате </a:t>
            </a:r>
            <a:r>
              <a:rPr lang="ru-RU" sz="2400" b="1" dirty="0"/>
              <a:t>широкого и эффективного использования профильных онлайн-курсов </a:t>
            </a:r>
            <a:r>
              <a:rPr lang="ru-RU" sz="2400" dirty="0"/>
              <a:t>единой платформы онлайн-обучения МЧС России.</a:t>
            </a:r>
          </a:p>
        </p:txBody>
      </p:sp>
    </p:spTree>
    <p:extLst>
      <p:ext uri="{BB962C8B-B14F-4D97-AF65-F5344CB8AC3E}">
        <p14:creationId xmlns:p14="http://schemas.microsoft.com/office/powerpoint/2010/main" val="57093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6</a:t>
            </a:fld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532187"/>
              </p:ext>
            </p:extLst>
          </p:nvPr>
        </p:nvGraphicFramePr>
        <p:xfrm>
          <a:off x="127591" y="159488"/>
          <a:ext cx="11780875" cy="567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143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7</a:t>
            </a:fld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150919"/>
              </p:ext>
            </p:extLst>
          </p:nvPr>
        </p:nvGraphicFramePr>
        <p:xfrm>
          <a:off x="235344" y="1452252"/>
          <a:ext cx="11839394" cy="4990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766400" y="161912"/>
            <a:ext cx="10515600" cy="797469"/>
          </a:xfrm>
        </p:spPr>
        <p:txBody>
          <a:bodyPr/>
          <a:lstStyle/>
          <a:p>
            <a:pPr algn="ctr"/>
            <a:r>
              <a:rPr lang="ru-RU" dirty="0" smtClean="0"/>
              <a:t>ПОРЯДОК РЕАЛИЗАЦИИ КОНЦЕПЦИИ</a:t>
            </a:r>
            <a:endParaRPr lang="ru-RU" dirty="0"/>
          </a:p>
        </p:txBody>
      </p:sp>
      <p:grpSp>
        <p:nvGrpSpPr>
          <p:cNvPr id="63" name="Группа 62"/>
          <p:cNvGrpSpPr/>
          <p:nvPr/>
        </p:nvGrpSpPr>
        <p:grpSpPr>
          <a:xfrm>
            <a:off x="-256032" y="961838"/>
            <a:ext cx="12874752" cy="786513"/>
            <a:chOff x="-256032" y="1057374"/>
            <a:chExt cx="12874752" cy="786513"/>
          </a:xfrm>
        </p:grpSpPr>
        <p:grpSp>
          <p:nvGrpSpPr>
            <p:cNvPr id="62" name="Группа 61"/>
            <p:cNvGrpSpPr/>
            <p:nvPr/>
          </p:nvGrpSpPr>
          <p:grpSpPr>
            <a:xfrm>
              <a:off x="-256032" y="1449392"/>
              <a:ext cx="12874752" cy="394495"/>
              <a:chOff x="-256032" y="1463040"/>
              <a:chExt cx="12874752" cy="394495"/>
            </a:xfrm>
          </p:grpSpPr>
          <p:cxnSp>
            <p:nvCxnSpPr>
              <p:cNvPr id="14" name="Соединительная линия уступом 13"/>
              <p:cNvCxnSpPr/>
              <p:nvPr/>
            </p:nvCxnSpPr>
            <p:spPr>
              <a:xfrm flipV="1">
                <a:off x="235344" y="1554940"/>
                <a:ext cx="1996065" cy="285195"/>
              </a:xfrm>
              <a:prstGeom prst="bentConnector3">
                <a:avLst>
                  <a:gd name="adj1" fmla="val 50000"/>
                </a:avLst>
              </a:prstGeom>
              <a:ln w="9525" cap="flat" cmpd="sng" algn="ctr">
                <a:solidFill>
                  <a:srgbClr val="E7E6E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0" name="Группа 9"/>
              <p:cNvGrpSpPr/>
              <p:nvPr/>
            </p:nvGrpSpPr>
            <p:grpSpPr>
              <a:xfrm>
                <a:off x="-256032" y="1463040"/>
                <a:ext cx="12874752" cy="153459"/>
                <a:chOff x="-256032" y="1463040"/>
                <a:chExt cx="12874752" cy="153459"/>
              </a:xfrm>
            </p:grpSpPr>
            <p:cxnSp>
              <p:nvCxnSpPr>
                <p:cNvPr id="3" name="Прямая соединительная линия 2"/>
                <p:cNvCxnSpPr/>
                <p:nvPr/>
              </p:nvCxnSpPr>
              <p:spPr>
                <a:xfrm>
                  <a:off x="-256032" y="1540964"/>
                  <a:ext cx="12874752" cy="0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sp>
              <p:nvSpPr>
                <p:cNvPr id="8" name="Овал 7"/>
                <p:cNvSpPr/>
                <p:nvPr/>
              </p:nvSpPr>
              <p:spPr>
                <a:xfrm>
                  <a:off x="1166458" y="1463040"/>
                  <a:ext cx="153459" cy="153459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Овал 8"/>
                <p:cNvSpPr/>
                <p:nvPr/>
              </p:nvSpPr>
              <p:spPr>
                <a:xfrm>
                  <a:off x="10796813" y="1463040"/>
                  <a:ext cx="153459" cy="153459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6" name="Соединительная линия уступом 25"/>
              <p:cNvCxnSpPr/>
              <p:nvPr/>
            </p:nvCxnSpPr>
            <p:spPr>
              <a:xfrm flipV="1">
                <a:off x="2176818" y="1603611"/>
                <a:ext cx="8526320" cy="236524"/>
              </a:xfrm>
              <a:prstGeom prst="bentConnector3">
                <a:avLst>
                  <a:gd name="adj1" fmla="val 11424"/>
                </a:avLst>
              </a:prstGeom>
              <a:ln w="9525" cap="flat" cmpd="sng" algn="ctr">
                <a:solidFill>
                  <a:srgbClr val="E7E6E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1" name="Соединительная линия уступом 30"/>
              <p:cNvCxnSpPr/>
              <p:nvPr/>
            </p:nvCxnSpPr>
            <p:spPr>
              <a:xfrm flipV="1">
                <a:off x="4114800" y="1634659"/>
                <a:ext cx="6588338" cy="205476"/>
              </a:xfrm>
              <a:prstGeom prst="bentConnector3">
                <a:avLst>
                  <a:gd name="adj1" fmla="val 14680"/>
                </a:avLst>
              </a:prstGeom>
              <a:ln w="9525" cap="flat" cmpd="sng" algn="ctr">
                <a:solidFill>
                  <a:srgbClr val="E7E6E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4" name="Соединительная линия уступом 33"/>
              <p:cNvCxnSpPr/>
              <p:nvPr/>
            </p:nvCxnSpPr>
            <p:spPr>
              <a:xfrm flipV="1">
                <a:off x="6024200" y="1668780"/>
                <a:ext cx="4678938" cy="171355"/>
              </a:xfrm>
              <a:prstGeom prst="bentConnector3">
                <a:avLst>
                  <a:gd name="adj1" fmla="val 20977"/>
                </a:avLst>
              </a:prstGeom>
              <a:ln w="9525" cap="flat" cmpd="sng" algn="ctr">
                <a:solidFill>
                  <a:srgbClr val="E7E6E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9" name="Соединительная линия уступом 38"/>
              <p:cNvCxnSpPr/>
              <p:nvPr/>
            </p:nvCxnSpPr>
            <p:spPr>
              <a:xfrm flipV="1">
                <a:off x="7983940" y="1702900"/>
                <a:ext cx="2719198" cy="137235"/>
              </a:xfrm>
              <a:prstGeom prst="bentConnector3">
                <a:avLst>
                  <a:gd name="adj1" fmla="val 35947"/>
                </a:avLst>
              </a:prstGeom>
              <a:ln w="9525" cap="flat" cmpd="sng" algn="ctr">
                <a:solidFill>
                  <a:srgbClr val="E7E6E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3" name="Соединительная линия уступом 42"/>
              <p:cNvCxnSpPr/>
              <p:nvPr/>
            </p:nvCxnSpPr>
            <p:spPr>
              <a:xfrm flipV="1">
                <a:off x="9942394" y="1702900"/>
                <a:ext cx="760744" cy="154635"/>
              </a:xfrm>
              <a:prstGeom prst="bentConnector3">
                <a:avLst>
                  <a:gd name="adj1" fmla="val 122620"/>
                </a:avLst>
              </a:prstGeom>
              <a:ln w="9525" cap="flat" cmpd="sng" algn="ctr">
                <a:solidFill>
                  <a:srgbClr val="E7E6E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54"/>
            <p:cNvSpPr txBox="1"/>
            <p:nvPr/>
          </p:nvSpPr>
          <p:spPr>
            <a:xfrm>
              <a:off x="920720" y="1061809"/>
              <a:ext cx="798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2019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539648" y="1057374"/>
              <a:ext cx="798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2023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84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702710" y="943563"/>
            <a:ext cx="11046271" cy="4834857"/>
            <a:chOff x="702710" y="943563"/>
            <a:chExt cx="11046271" cy="4834857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702710" y="954196"/>
              <a:ext cx="11046270" cy="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Соединительная линия уступом 32"/>
            <p:cNvCxnSpPr/>
            <p:nvPr/>
          </p:nvCxnSpPr>
          <p:spPr>
            <a:xfrm rot="5400000">
              <a:off x="11233694" y="1051599"/>
              <a:ext cx="623321" cy="407250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>
              <a:endCxn id="16" idx="3"/>
            </p:cNvCxnSpPr>
            <p:nvPr/>
          </p:nvCxnSpPr>
          <p:spPr>
            <a:xfrm rot="5400000">
              <a:off x="11043255" y="1908112"/>
              <a:ext cx="1049942" cy="361507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Соединительная линия уступом 35"/>
            <p:cNvCxnSpPr>
              <a:endCxn id="22" idx="3"/>
            </p:cNvCxnSpPr>
            <p:nvPr/>
          </p:nvCxnSpPr>
          <p:spPr>
            <a:xfrm rot="5400000">
              <a:off x="11021881" y="2933686"/>
              <a:ext cx="1046949" cy="407251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Соединительная линия уступом 37"/>
            <p:cNvCxnSpPr>
              <a:endCxn id="25" idx="3"/>
            </p:cNvCxnSpPr>
            <p:nvPr/>
          </p:nvCxnSpPr>
          <p:spPr>
            <a:xfrm rot="5400000">
              <a:off x="11034116" y="4014143"/>
              <a:ext cx="1068220" cy="361507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Соединительная линия уступом 39"/>
            <p:cNvCxnSpPr>
              <a:endCxn id="29" idx="3"/>
            </p:cNvCxnSpPr>
            <p:nvPr/>
          </p:nvCxnSpPr>
          <p:spPr>
            <a:xfrm rot="5400000">
              <a:off x="11044208" y="5073648"/>
              <a:ext cx="1048036" cy="361508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8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977839"/>
            <a:ext cx="35619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Срок</a:t>
            </a:r>
            <a:r>
              <a:rPr lang="en-US" sz="2400" b="1" dirty="0" smtClean="0"/>
              <a:t>: </a:t>
            </a:r>
            <a:r>
              <a:rPr lang="en-US" sz="2400" dirty="0" smtClean="0"/>
              <a:t>2019 </a:t>
            </a:r>
            <a:r>
              <a:rPr lang="ru-RU" sz="2400" dirty="0" smtClean="0"/>
              <a:t>г. </a:t>
            </a:r>
            <a:r>
              <a:rPr lang="ru-RU" sz="2400" b="1" dirty="0" smtClean="0"/>
              <a:t>Исполнители:</a:t>
            </a: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dirty="0" smtClean="0"/>
              <a:t>ДКП, </a:t>
            </a:r>
            <a:r>
              <a:rPr lang="ru-RU" sz="2400" dirty="0" err="1" smtClean="0"/>
              <a:t>ДОиНТД</a:t>
            </a:r>
            <a:r>
              <a:rPr lang="ru-RU" sz="2400" dirty="0" smtClean="0"/>
              <a:t>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СПбУ</a:t>
            </a:r>
            <a:r>
              <a:rPr lang="ru-RU" sz="2400" dirty="0" smtClean="0"/>
              <a:t> ГПС МЧС России.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702710" y="133564"/>
            <a:ext cx="2150514" cy="810000"/>
            <a:chOff x="8152" y="333027"/>
            <a:chExt cx="2150514" cy="810000"/>
          </a:xfrm>
        </p:grpSpPr>
        <p:sp>
          <p:nvSpPr>
            <p:cNvPr id="9" name="Шеврон 8"/>
            <p:cNvSpPr/>
            <p:nvPr/>
          </p:nvSpPr>
          <p:spPr>
            <a:xfrm>
              <a:off x="8152" y="333027"/>
              <a:ext cx="2150514" cy="81000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Шеврон 4"/>
            <p:cNvSpPr txBox="1"/>
            <p:nvPr/>
          </p:nvSpPr>
          <p:spPr>
            <a:xfrm>
              <a:off x="413152" y="333027"/>
              <a:ext cx="1340514" cy="81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Задача 1</a:t>
              </a:r>
              <a:endParaRPr lang="ru-RU" sz="24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414460" y="1127051"/>
            <a:ext cx="7973012" cy="879668"/>
            <a:chOff x="574112" y="225976"/>
            <a:chExt cx="8037576" cy="94464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pPr lvl="0"/>
              <a:r>
                <a:rPr lang="ru-RU" sz="2800" b="1" dirty="0" smtClean="0"/>
                <a:t>Создание Центра </a:t>
              </a:r>
              <a:r>
                <a:rPr lang="ru-RU" sz="2800" b="1" dirty="0"/>
                <a:t>открытого </a:t>
              </a:r>
              <a:r>
                <a:rPr lang="ru-RU" sz="2800" b="1" dirty="0" smtClean="0"/>
                <a:t>образования </a:t>
              </a:r>
              <a:br>
                <a:rPr lang="ru-RU" sz="2800" b="1" dirty="0" smtClean="0"/>
              </a:br>
              <a:r>
                <a:rPr lang="ru-RU" dirty="0" smtClean="0"/>
                <a:t>(на базе Санкт-Петербургского университета ГПС МЧС России)</a:t>
              </a:r>
              <a:endParaRPr lang="ru-RU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69126" y="142415"/>
            <a:ext cx="91526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/>
              <a:t>Создание и оснащение ведомственного Центра открытого образования на базе Санкт-Петербургского университета ГПС МЧС </a:t>
            </a:r>
            <a:r>
              <a:rPr lang="ru-RU" sz="2200" b="1" dirty="0" smtClean="0"/>
              <a:t>России</a:t>
            </a:r>
            <a:endParaRPr lang="ru-RU" sz="22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414460" y="2174002"/>
            <a:ext cx="7973012" cy="879668"/>
            <a:chOff x="574112" y="225976"/>
            <a:chExt cx="8037576" cy="94464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Назначение в штат Центра сотрудников </a:t>
              </a:r>
              <a:br>
                <a:rPr lang="ru-RU" sz="2800" b="1" dirty="0" smtClean="0"/>
              </a:br>
              <a:r>
                <a:rPr lang="ru-RU" dirty="0" smtClean="0"/>
                <a:t>(с опытом разработки электронных образовательных ресурсов (ЭОР))</a:t>
              </a:r>
              <a:endParaRPr lang="ru-RU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414460" y="3220952"/>
            <a:ext cx="7973012" cy="879668"/>
            <a:chOff x="574112" y="225976"/>
            <a:chExt cx="8037576" cy="94464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Разработка и утверждение документации</a:t>
              </a:r>
              <a:br>
                <a:rPr lang="ru-RU" sz="2800" b="1" dirty="0" smtClean="0"/>
              </a:br>
              <a:r>
                <a:rPr lang="ru-RU" dirty="0" smtClean="0"/>
                <a:t>(нормативно-правовое обеспечение деятельности Центра)</a:t>
              </a:r>
              <a:endParaRPr lang="ru-RU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414460" y="4289172"/>
            <a:ext cx="7973012" cy="879668"/>
            <a:chOff x="574112" y="225976"/>
            <a:chExt cx="8037576" cy="944640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 txBox="1"/>
            <p:nvPr/>
          </p:nvSpPr>
          <p:spPr>
            <a:xfrm>
              <a:off x="620226" y="272090"/>
              <a:ext cx="7991461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Формирование материальной базы Центра</a:t>
              </a:r>
              <a:br>
                <a:rPr lang="ru-RU" sz="2800" b="1" dirty="0" smtClean="0"/>
              </a:br>
              <a:r>
                <a:rPr lang="ru-RU" dirty="0" smtClean="0"/>
                <a:t>(помещение для оборудования лаборатории ЭОР)</a:t>
              </a:r>
              <a:endParaRPr lang="ru-RU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414460" y="5338586"/>
            <a:ext cx="7973012" cy="879668"/>
            <a:chOff x="574112" y="225976"/>
            <a:chExt cx="8037576" cy="944640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Оснащение лаборатории ЭОР</a:t>
              </a:r>
              <a:br>
                <a:rPr lang="ru-RU" sz="2800" b="1" dirty="0" smtClean="0"/>
              </a:br>
              <a:r>
                <a:rPr lang="ru-RU" dirty="0" smtClean="0"/>
                <a:t>(аппаратное и программное обеспечение)</a:t>
              </a:r>
              <a:endParaRPr lang="ru-RU" dirty="0"/>
            </a:p>
          </p:txBody>
        </p:sp>
      </p:grpSp>
      <p:cxnSp>
        <p:nvCxnSpPr>
          <p:cNvPr id="53" name="Соединительная линия уступом 52"/>
          <p:cNvCxnSpPr/>
          <p:nvPr/>
        </p:nvCxnSpPr>
        <p:spPr>
          <a:xfrm rot="16200000" flipH="1">
            <a:off x="249894" y="1398707"/>
            <a:ext cx="2034276" cy="1123987"/>
          </a:xfrm>
          <a:prstGeom prst="bentConnector3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9536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702710" y="943563"/>
            <a:ext cx="11046273" cy="4416086"/>
            <a:chOff x="702710" y="943563"/>
            <a:chExt cx="11046273" cy="4416086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702710" y="954196"/>
              <a:ext cx="11046270" cy="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Соединительная линия уступом 32"/>
            <p:cNvCxnSpPr>
              <a:endCxn id="13" idx="3"/>
            </p:cNvCxnSpPr>
            <p:nvPr/>
          </p:nvCxnSpPr>
          <p:spPr>
            <a:xfrm rot="5400000">
              <a:off x="11044581" y="1240712"/>
              <a:ext cx="1001549" cy="407251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>
              <a:endCxn id="16" idx="3"/>
            </p:cNvCxnSpPr>
            <p:nvPr/>
          </p:nvCxnSpPr>
          <p:spPr>
            <a:xfrm rot="5400000">
              <a:off x="10507085" y="2444282"/>
              <a:ext cx="2122283" cy="361508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Соединительная линия уступом 35"/>
            <p:cNvCxnSpPr>
              <a:endCxn id="21" idx="3"/>
            </p:cNvCxnSpPr>
            <p:nvPr/>
          </p:nvCxnSpPr>
          <p:spPr>
            <a:xfrm rot="5400000">
              <a:off x="10195321" y="3805988"/>
              <a:ext cx="2745813" cy="361510"/>
            </a:xfrm>
            <a:prstGeom prst="bentConnector2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0763" y="6450091"/>
            <a:ext cx="5284076" cy="365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© САНКТ-ПЕТЕРБУРГСКИЙ УНИВЕРСИТЕТ ГПС МЧС РОССИИ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IGPS.RU, 2019.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1538" y="6450090"/>
            <a:ext cx="2743200" cy="365125"/>
          </a:xfrm>
        </p:spPr>
        <p:txBody>
          <a:bodyPr/>
          <a:lstStyle/>
          <a:p>
            <a:fld id="{02C98A27-5A57-4744-9393-C6D75B9713B5}" type="slidenum">
              <a:rPr lang="ru-RU" sz="1600" smtClean="0">
                <a:solidFill>
                  <a:schemeClr val="tx1"/>
                </a:solidFill>
              </a:rPr>
              <a:t>9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977839"/>
            <a:ext cx="35619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Срок</a:t>
            </a:r>
            <a:r>
              <a:rPr lang="en-US" sz="2400" b="1" dirty="0" smtClean="0"/>
              <a:t>: </a:t>
            </a:r>
            <a:r>
              <a:rPr lang="en-US" sz="2400" dirty="0" smtClean="0"/>
              <a:t>2019</a:t>
            </a:r>
            <a:r>
              <a:rPr lang="ru-RU" sz="2400" dirty="0" smtClean="0"/>
              <a:t>-2023 гг. </a:t>
            </a:r>
            <a:r>
              <a:rPr lang="ru-RU" sz="2400" b="1" dirty="0" smtClean="0"/>
              <a:t>Исполнители:</a:t>
            </a: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dirty="0" err="1"/>
              <a:t>ДОиНТД</a:t>
            </a:r>
            <a:r>
              <a:rPr lang="ru-RU" sz="2400" dirty="0"/>
              <a:t>, </a:t>
            </a:r>
            <a:r>
              <a:rPr lang="ru-RU" sz="2400" dirty="0" smtClean="0"/>
              <a:t>Центр </a:t>
            </a:r>
            <a:r>
              <a:rPr lang="ru-RU" sz="2400" dirty="0" smtClean="0"/>
              <a:t>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СПбУ</a:t>
            </a:r>
            <a:r>
              <a:rPr lang="ru-RU" sz="2400" dirty="0" smtClean="0"/>
              <a:t> ГПС МЧС России.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414460" y="1127050"/>
            <a:ext cx="7973012" cy="1636123"/>
            <a:chOff x="574112" y="225976"/>
            <a:chExt cx="8037576" cy="94464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Обучение </a:t>
              </a:r>
              <a:r>
                <a:rPr lang="ru-RU" sz="2800" b="1" dirty="0"/>
                <a:t>научно-педагогического и административного состава </a:t>
              </a:r>
              <a:endParaRPr lang="ru-RU" sz="2800" dirty="0"/>
            </a:p>
            <a:p>
              <a:r>
                <a:rPr lang="ru-RU" b="1" dirty="0" smtClean="0"/>
                <a:t>(</a:t>
              </a:r>
              <a:r>
                <a:rPr lang="ru-RU" dirty="0"/>
                <a:t>по программам повышения квалификации в области </a:t>
              </a:r>
              <a:r>
                <a:rPr lang="ru-RU" dirty="0" smtClean="0"/>
                <a:t>онлайн-обучения </a:t>
              </a:r>
              <a:r>
                <a:rPr lang="ru-RU" dirty="0"/>
                <a:t> части применения </a:t>
              </a:r>
              <a:r>
                <a:rPr lang="ru-RU" dirty="0" smtClean="0"/>
                <a:t>онлайн-технологий и их интеграции</a:t>
              </a:r>
              <a:r>
                <a:rPr lang="ru-RU" b="1" dirty="0" smtClean="0"/>
                <a:t>)</a:t>
              </a:r>
              <a:endParaRPr lang="ru-RU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850896" y="152696"/>
            <a:ext cx="92066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/>
              <a:t>Обучение сотрудников образовательных организаций </a:t>
            </a:r>
            <a:r>
              <a:rPr lang="ru-RU" sz="2000" b="1" dirty="0" smtClean="0"/>
              <a:t>ВО МЧС </a:t>
            </a:r>
            <a:r>
              <a:rPr lang="ru-RU" sz="2000" b="1" dirty="0"/>
              <a:t>России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по </a:t>
            </a:r>
            <a:r>
              <a:rPr lang="ru-RU" sz="2000" b="1" dirty="0"/>
              <a:t>программам повышения квалификации в области </a:t>
            </a:r>
            <a:r>
              <a:rPr lang="ru-RU" sz="2000" b="1" dirty="0" smtClean="0"/>
              <a:t>онлайн-обучения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414460" y="2919726"/>
            <a:ext cx="7973012" cy="1532904"/>
            <a:chOff x="574112" y="225976"/>
            <a:chExt cx="8037576" cy="94464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620226" y="272090"/>
              <a:ext cx="7991462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Обучение </a:t>
              </a:r>
              <a:r>
                <a:rPr lang="ru-RU" sz="2800" b="1" dirty="0"/>
                <a:t>сотрудников Центра по программам повышения квалификации </a:t>
              </a:r>
              <a:r>
                <a:rPr lang="ru-RU" sz="2800" b="1" dirty="0" smtClean="0"/>
                <a:t/>
              </a:r>
              <a:br>
                <a:rPr lang="ru-RU" sz="2800" b="1" dirty="0" smtClean="0"/>
              </a:br>
              <a:r>
                <a:rPr lang="ru-RU" dirty="0" smtClean="0"/>
                <a:t>(</a:t>
              </a:r>
              <a:r>
                <a:rPr lang="ru-RU" dirty="0"/>
                <a:t>для последующей трансляции полученного опыта в рамках </a:t>
              </a:r>
              <a:r>
                <a:rPr lang="ru-RU" dirty="0" smtClean="0"/>
                <a:t/>
              </a:r>
              <a:br>
                <a:rPr lang="ru-RU" dirty="0" smtClean="0"/>
              </a:br>
              <a:r>
                <a:rPr lang="ru-RU" dirty="0" smtClean="0"/>
                <a:t>системы </a:t>
              </a:r>
              <a:r>
                <a:rPr lang="ru-RU" dirty="0"/>
                <a:t>подготовки МЧС </a:t>
              </a:r>
              <a:r>
                <a:rPr lang="ru-RU" dirty="0" smtClean="0"/>
                <a:t>России)</a:t>
              </a:r>
              <a:endParaRPr lang="ru-RU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414460" y="4616211"/>
            <a:ext cx="7973012" cy="1486877"/>
            <a:chOff x="574112" y="225976"/>
            <a:chExt cx="8037576" cy="94464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74112" y="225976"/>
              <a:ext cx="8037576" cy="94464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620226" y="272090"/>
              <a:ext cx="7945348" cy="852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3801" tIns="0" rIns="303801" bIns="0" numCol="1" spcCol="1270" anchor="ctr" anchorCtr="0">
              <a:noAutofit/>
            </a:bodyPr>
            <a:lstStyle/>
            <a:p>
              <a:r>
                <a:rPr lang="ru-RU" sz="2800" b="1" dirty="0" smtClean="0"/>
                <a:t>Разработка </a:t>
              </a:r>
              <a:r>
                <a:rPr lang="ru-RU" sz="2800" b="1" dirty="0"/>
                <a:t>и реализация новых программ повышения квалификации </a:t>
              </a:r>
              <a:endParaRPr lang="ru-RU" sz="2800" dirty="0"/>
            </a:p>
            <a:p>
              <a:r>
                <a:rPr lang="ru-RU" b="1" dirty="0" smtClean="0"/>
                <a:t>(</a:t>
              </a:r>
              <a:r>
                <a:rPr lang="ru-RU" dirty="0" smtClean="0"/>
                <a:t>обучение работе </a:t>
              </a:r>
              <a:r>
                <a:rPr lang="ru-RU" dirty="0"/>
                <a:t>с единой платформой онлайн-обучения МЧС </a:t>
              </a:r>
              <a:r>
                <a:rPr lang="ru-RU" dirty="0" smtClean="0"/>
                <a:t>России</a:t>
              </a:r>
              <a:r>
                <a:rPr lang="ru-RU" b="1" dirty="0" smtClean="0"/>
                <a:t>)</a:t>
              </a:r>
              <a:endParaRPr lang="ru-RU" dirty="0"/>
            </a:p>
          </p:txBody>
        </p:sp>
      </p:grpSp>
      <p:cxnSp>
        <p:nvCxnSpPr>
          <p:cNvPr id="53" name="Соединительная линия уступом 52"/>
          <p:cNvCxnSpPr/>
          <p:nvPr/>
        </p:nvCxnSpPr>
        <p:spPr>
          <a:xfrm rot="16200000" flipH="1">
            <a:off x="249894" y="1398707"/>
            <a:ext cx="2034276" cy="1123987"/>
          </a:xfrm>
          <a:prstGeom prst="bentConnector3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Группа 34"/>
          <p:cNvGrpSpPr/>
          <p:nvPr/>
        </p:nvGrpSpPr>
        <p:grpSpPr>
          <a:xfrm>
            <a:off x="700382" y="133564"/>
            <a:ext cx="2150514" cy="810000"/>
            <a:chOff x="1942667" y="333027"/>
            <a:chExt cx="2150514" cy="810000"/>
          </a:xfrm>
        </p:grpSpPr>
        <p:sp>
          <p:nvSpPr>
            <p:cNvPr id="37" name="Шеврон 36"/>
            <p:cNvSpPr/>
            <p:nvPr/>
          </p:nvSpPr>
          <p:spPr>
            <a:xfrm>
              <a:off x="1942667" y="333027"/>
              <a:ext cx="2150514" cy="81000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542120"/>
                <a:satOff val="20000"/>
                <a:lumOff val="-2941"/>
                <a:alphaOff val="0"/>
              </a:schemeClr>
            </a:fillRef>
            <a:effectRef idx="3">
              <a:schemeClr val="accent3">
                <a:hueOff val="542120"/>
                <a:satOff val="20000"/>
                <a:lumOff val="-294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Шеврон 4"/>
            <p:cNvSpPr txBox="1"/>
            <p:nvPr/>
          </p:nvSpPr>
          <p:spPr>
            <a:xfrm>
              <a:off x="2347667" y="333027"/>
              <a:ext cx="1340514" cy="81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Задача 2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51795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1861&quot;&gt;&lt;property id=&quot;20148&quot; value=&quot;5&quot;/&gt;&lt;property id=&quot;20300&quot; value=&quot;Slide 3&quot;/&gt;&lt;property id=&quot;20307&quot; value=&quot;301&quot;/&gt;&lt;/object&gt;&lt;object type=&quot;3&quot; unique_id=&quot;13427&quot;&gt;&lt;property id=&quot;20148&quot; value=&quot;5&quot;/&gt;&lt;property id=&quot;20300&quot; value=&quot;Slide 2&quot;/&gt;&lt;property id=&quot;20307&quot; value=&quot;367&quot;/&gt;&lt;/object&gt;&lt;object type=&quot;3&quot; unique_id=&quot;13428&quot;&gt;&lt;property id=&quot;20148&quot; value=&quot;5&quot;/&gt;&lt;property id=&quot;20300&quot; value=&quot;Slide 4&quot;/&gt;&lt;property id=&quot;20307&quot; value=&quot;350&quot;/&gt;&lt;/object&gt;&lt;object type=&quot;3&quot; unique_id=&quot;13429&quot;&gt;&lt;property id=&quot;20148&quot; value=&quot;5&quot;/&gt;&lt;property id=&quot;20300&quot; value=&quot;Slide 5&quot;/&gt;&lt;property id=&quot;20307&quot; value=&quot;351&quot;/&gt;&lt;/object&gt;&lt;object type=&quot;3&quot; unique_id=&quot;13430&quot;&gt;&lt;property id=&quot;20148&quot; value=&quot;5&quot;/&gt;&lt;property id=&quot;20300&quot; value=&quot;Slide 7 - &amp;quot;ПОРЯДОК РЕАЛИЗАЦИИ КОНЦЕПЦИИ&amp;quot;&quot;/&gt;&lt;property id=&quot;20307&quot; value=&quot;352&quot;/&gt;&lt;/object&gt;&lt;object type=&quot;3&quot; unique_id=&quot;13431&quot;&gt;&lt;property id=&quot;20148&quot; value=&quot;5&quot;/&gt;&lt;property id=&quot;20300&quot; value=&quot;Slide 8&quot;/&gt;&lt;property id=&quot;20307&quot; value=&quot;353&quot;/&gt;&lt;/object&gt;&lt;object type=&quot;3&quot; unique_id=&quot;13432&quot;&gt;&lt;property id=&quot;20148&quot; value=&quot;5&quot;/&gt;&lt;property id=&quot;20300&quot; value=&quot;Slide 9&quot;/&gt;&lt;property id=&quot;20307&quot; value=&quot;368&quot;/&gt;&lt;/object&gt;&lt;object type=&quot;3&quot; unique_id=&quot;13433&quot;&gt;&lt;property id=&quot;20148&quot; value=&quot;5&quot;/&gt;&lt;property id=&quot;20300&quot; value=&quot;Slide 10&quot;/&gt;&lt;property id=&quot;20307&quot; value=&quot;369&quot;/&gt;&lt;/object&gt;&lt;object type=&quot;3&quot; unique_id=&quot;13434&quot;&gt;&lt;property id=&quot;20148&quot; value=&quot;5&quot;/&gt;&lt;property id=&quot;20300&quot; value=&quot;Slide 11&quot;/&gt;&lt;property id=&quot;20307&quot; value=&quot;370&quot;/&gt;&lt;/object&gt;&lt;object type=&quot;3&quot; unique_id=&quot;13435&quot;&gt;&lt;property id=&quot;20148&quot; value=&quot;5&quot;/&gt;&lt;property id=&quot;20300&quot; value=&quot;Slide 12&quot;/&gt;&lt;property id=&quot;20307&quot; value=&quot;371&quot;/&gt;&lt;/object&gt;&lt;object type=&quot;3&quot; unique_id=&quot;13436&quot;&gt;&lt;property id=&quot;20148&quot; value=&quot;5&quot;/&gt;&lt;property id=&quot;20300&quot; value=&quot;Slide 13&quot;/&gt;&lt;property id=&quot;20307&quot; value=&quot;372&quot;/&gt;&lt;/object&gt;&lt;object type=&quot;3&quot; unique_id=&quot;13437&quot;&gt;&lt;property id=&quot;20148&quot; value=&quot;5&quot;/&gt;&lt;property id=&quot;20300&quot; value=&quot;Slide 14 - &amp;quot;ОЖИДАЕМЫЕ РЕЗУЛЬТАТЫ РЕАЛИЗАЦИИ КОНЦЕПЦИИ&amp;quot;&quot;/&gt;&lt;property id=&quot;20307&quot; value=&quot;365&quot;/&gt;&lt;/object&gt;&lt;object type=&quot;3&quot; unique_id=&quot;13438&quot;&gt;&lt;property id=&quot;20148&quot; value=&quot;5&quot;/&gt;&lt;property id=&quot;20300&quot; value=&quot;Slide 15&quot;/&gt;&lt;property id=&quot;20307&quot; value=&quot;366&quot;/&gt;&lt;/object&gt;&lt;object type=&quot;3&quot; unique_id=&quot;13568&quot;&gt;&lt;property id=&quot;20148&quot; value=&quot;5&quot;/&gt;&lt;property id=&quot;20300&quot; value=&quot;Slide 6&quot;/&gt;&lt;property id=&quot;20307&quot; value=&quot;373&quot;/&gt;&lt;/object&gt;&lt;/object&gt;&lt;object type=&quot;8&quot; unique_id=&quot;1003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МАКЕТ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МАКЕТ" id="{07C0E02B-E4B9-4E25-B3C4-323213561779}" vid="{F7F88E3D-10E9-4DA3-80FA-6C50257AB00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6224</TotalTime>
  <Words>1971</Words>
  <Application>Microsoft Office PowerPoint</Application>
  <PresentationFormat>Произвольный</PresentationFormat>
  <Paragraphs>186</Paragraphs>
  <Slides>15</Slides>
  <Notes>15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РЕАЛИЗАЦИИ КОНЦЕПЦИИ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ОЖИДАЕМЫЕ РЕЗУЛЬТАТЫ РЕАЛИЗАЦИИ КОНЦЕПЦИИ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университете</dc:title>
  <dc:subject>Выстпулени в Казахстане</dc:subject>
  <dc:creator>Крупкин А.А.;Лебедев А А</dc:creator>
  <cp:lastModifiedBy>P22</cp:lastModifiedBy>
  <cp:revision>342</cp:revision>
  <cp:lastPrinted>2018-11-19T10:57:06Z</cp:lastPrinted>
  <dcterms:created xsi:type="dcterms:W3CDTF">2016-07-12T07:39:10Z</dcterms:created>
  <dcterms:modified xsi:type="dcterms:W3CDTF">2019-06-06T06:57:11Z</dcterms:modified>
</cp:coreProperties>
</file>