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5" r:id="rId9"/>
    <p:sldId id="264" r:id="rId10"/>
    <p:sldId id="280" r:id="rId11"/>
    <p:sldId id="278" r:id="rId12"/>
    <p:sldId id="279" r:id="rId13"/>
    <p:sldId id="267" r:id="rId14"/>
    <p:sldId id="287" r:id="rId15"/>
    <p:sldId id="282" r:id="rId16"/>
    <p:sldId id="284" r:id="rId17"/>
    <p:sldId id="283" r:id="rId18"/>
    <p:sldId id="270" r:id="rId19"/>
    <p:sldId id="285" r:id="rId20"/>
    <p:sldId id="271" r:id="rId21"/>
    <p:sldId id="272" r:id="rId22"/>
    <p:sldId id="281" r:id="rId23"/>
    <p:sldId id="273" r:id="rId24"/>
    <p:sldId id="274" r:id="rId25"/>
    <p:sldId id="275" r:id="rId26"/>
    <p:sldId id="276" r:id="rId27"/>
    <p:sldId id="277" r:id="rId28"/>
    <p:sldId id="288" r:id="rId29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3" y="3810001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1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1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" y="3675528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1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8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7C382375-C990-4B4B-9B39-00A188C95A6A}" type="datetimeFigureOut">
              <a:rPr lang="ru-RU" smtClean="0"/>
              <a:pPr/>
              <a:t>04.06.2019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1220F0F5-2FC3-4F7C-8AEF-3B0EC50C92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82375-C990-4B4B-9B39-00A188C95A6A}" type="datetimeFigureOut">
              <a:rPr lang="ru-RU" smtClean="0"/>
              <a:pPr/>
              <a:t>04.06.2019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0F0F5-2FC3-4F7C-8AEF-3B0EC50C92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82375-C990-4B4B-9B39-00A188C95A6A}" type="datetimeFigureOut">
              <a:rPr lang="ru-RU" smtClean="0"/>
              <a:pPr/>
              <a:t>04.06.2019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0F0F5-2FC3-4F7C-8AEF-3B0EC50C92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82375-C990-4B4B-9B39-00A188C95A6A}" type="datetimeFigureOut">
              <a:rPr lang="ru-RU" smtClean="0"/>
              <a:pPr/>
              <a:t>04.06.2019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0F0F5-2FC3-4F7C-8AEF-3B0EC50C92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1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82375-C990-4B4B-9B39-00A188C95A6A}" type="datetimeFigureOut">
              <a:rPr lang="ru-RU" smtClean="0"/>
              <a:pPr/>
              <a:t>04.06.2019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0F0F5-2FC3-4F7C-8AEF-3B0EC50C92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5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5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82375-C990-4B4B-9B39-00A188C95A6A}" type="datetimeFigureOut">
              <a:rPr lang="ru-RU" smtClean="0"/>
              <a:pPr/>
              <a:t>04.06.2019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0F0F5-2FC3-4F7C-8AEF-3B0EC50C92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6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6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C382375-C990-4B4B-9B39-00A188C95A6A}" type="datetimeFigureOut">
              <a:rPr lang="ru-RU" smtClean="0"/>
              <a:pPr/>
              <a:t>04.06.2019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220F0F5-2FC3-4F7C-8AEF-3B0EC50C920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7C382375-C990-4B4B-9B39-00A188C95A6A}" type="datetimeFigureOut">
              <a:rPr lang="ru-RU" smtClean="0"/>
              <a:pPr/>
              <a:t>04.06.2019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1220F0F5-2FC3-4F7C-8AEF-3B0EC50C92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82375-C990-4B4B-9B39-00A188C95A6A}" type="datetimeFigureOut">
              <a:rPr lang="ru-RU" smtClean="0"/>
              <a:pPr/>
              <a:t>04.06.2019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0F0F5-2FC3-4F7C-8AEF-3B0EC50C92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82375-C990-4B4B-9B39-00A188C95A6A}" type="datetimeFigureOut">
              <a:rPr lang="ru-RU" smtClean="0"/>
              <a:pPr/>
              <a:t>04.06.2019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0F0F5-2FC3-4F7C-8AEF-3B0EC50C92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5" y="1109161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9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382375-C990-4B4B-9B39-00A188C95A6A}" type="datetimeFigureOut">
              <a:rPr lang="ru-RU" smtClean="0"/>
              <a:pPr/>
              <a:t>04.06.2019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20F0F5-2FC3-4F7C-8AEF-3B0EC50C92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9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1" y="308277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3" y="360247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1" y="440113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7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5" y="-2001"/>
            <a:ext cx="57627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7C382375-C990-4B4B-9B39-00A188C95A6A}" type="datetimeFigureOut">
              <a:rPr lang="ru-RU" smtClean="0"/>
              <a:pPr/>
              <a:t>04.06.2019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1220F0F5-2FC3-4F7C-8AEF-3B0EC50C920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908720"/>
            <a:ext cx="7772400" cy="2406129"/>
          </a:xfrm>
        </p:spPr>
        <p:txBody>
          <a:bodyPr>
            <a:noAutofit/>
          </a:bodyPr>
          <a:lstStyle/>
          <a:p>
            <a:r>
              <a:rPr lang="ru-RU" sz="2000" b="1" dirty="0" smtClean="0"/>
              <a:t>Формирование основных профессиональных образовательных программ высшего образования на основе профессиональных стандартов и иных источников, содержащих требования к компетенции работников, в соответствии с актуализированными федеральными государственными образовательными стандартами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4293096"/>
            <a:ext cx="8280920" cy="2376263"/>
          </a:xfrm>
        </p:spPr>
        <p:txBody>
          <a:bodyPr>
            <a:noAutofit/>
          </a:bodyPr>
          <a:lstStyle/>
          <a:p>
            <a:pPr algn="r"/>
            <a:r>
              <a:rPr lang="ru-RU" sz="1200" dirty="0" smtClean="0"/>
              <a:t>Начальник учебно-методического </a:t>
            </a:r>
            <a:r>
              <a:rPr lang="ru-RU" sz="1200" dirty="0" smtClean="0"/>
              <a:t>отдела</a:t>
            </a:r>
          </a:p>
          <a:p>
            <a:pPr algn="r"/>
            <a:r>
              <a:rPr lang="ru-RU" sz="1200" dirty="0" smtClean="0"/>
              <a:t>ФГБОУ ВО Уральский институт ГПС МЧС России</a:t>
            </a:r>
            <a:endParaRPr lang="ru-RU" sz="1200" dirty="0" smtClean="0"/>
          </a:p>
          <a:p>
            <a:pPr algn="r"/>
            <a:r>
              <a:rPr lang="ru-RU" sz="1200" dirty="0" smtClean="0"/>
              <a:t>кандидат технических </a:t>
            </a:r>
            <a:r>
              <a:rPr lang="ru-RU" sz="1200" dirty="0" smtClean="0"/>
              <a:t>наук, полковник </a:t>
            </a:r>
            <a:r>
              <a:rPr lang="ru-RU" sz="1200" dirty="0" smtClean="0"/>
              <a:t>внутренней </a:t>
            </a:r>
            <a:r>
              <a:rPr lang="ru-RU" sz="1200" dirty="0" smtClean="0"/>
              <a:t>службы</a:t>
            </a:r>
          </a:p>
          <a:p>
            <a:pPr algn="r"/>
            <a:r>
              <a:rPr lang="ru-RU" sz="1200" dirty="0" smtClean="0"/>
              <a:t>Пешков Алексей Владимирович</a:t>
            </a:r>
            <a:endParaRPr lang="ru-RU" sz="1200" dirty="0" smtClean="0"/>
          </a:p>
          <a:p>
            <a:pPr algn="r"/>
            <a:endParaRPr lang="ru-RU" sz="1200" dirty="0" smtClean="0"/>
          </a:p>
          <a:p>
            <a:pPr algn="r"/>
            <a:r>
              <a:rPr lang="ru-RU" sz="1200" dirty="0" smtClean="0"/>
              <a:t>тел. 922-207-37-76</a:t>
            </a:r>
          </a:p>
          <a:p>
            <a:pPr marL="365760" lvl="0" indent="-256032" algn="r">
              <a:defRPr/>
            </a:pPr>
            <a:r>
              <a:rPr lang="en-US" sz="1200" dirty="0" smtClean="0">
                <a:solidFill>
                  <a:schemeClr val="bg2">
                    <a:lumMod val="25000"/>
                  </a:schemeClr>
                </a:solidFill>
              </a:rPr>
              <a:t>alex_fd7477@mail.ru</a:t>
            </a:r>
            <a:endParaRPr lang="ru-RU" sz="1200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r"/>
            <a:endParaRPr lang="ru-RU" sz="1200" dirty="0" smtClean="0"/>
          </a:p>
          <a:p>
            <a:pPr algn="ctr"/>
            <a:r>
              <a:rPr lang="ru-RU" sz="1200" dirty="0" smtClean="0"/>
              <a:t>Москва, </a:t>
            </a:r>
            <a:r>
              <a:rPr lang="ru-RU" sz="1200" dirty="0" smtClean="0"/>
              <a:t>2019</a:t>
            </a:r>
            <a:endParaRPr lang="ru-RU" sz="1200" dirty="0"/>
          </a:p>
          <a:p>
            <a:pPr algn="r"/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412777"/>
            <a:ext cx="4104456" cy="3048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5013176"/>
            <a:ext cx="4158931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1412776"/>
            <a:ext cx="4668780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692697"/>
            <a:ext cx="3744416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824" y="1700808"/>
            <a:ext cx="5904741" cy="4953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995936" y="620688"/>
            <a:ext cx="4896544" cy="1066800"/>
          </a:xfrm>
        </p:spPr>
        <p:txBody>
          <a:bodyPr>
            <a:normAutofit/>
          </a:bodyPr>
          <a:lstStyle/>
          <a:p>
            <a:r>
              <a:rPr lang="ru-RU" sz="1400" b="1" u="sng" dirty="0" smtClean="0"/>
              <a:t>1 этап. Формирование результатов обучения</a:t>
            </a: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400" b="1" dirty="0" smtClean="0"/>
              <a:t>С учетом уровня образования разрабатываемой ОПОП, определяем показатели уровня квалификации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12777"/>
            <a:ext cx="6984776" cy="5020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620689"/>
            <a:ext cx="6953251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Сводная таблица формирования ОПОП</a:t>
            </a:r>
            <a:endParaRPr lang="ru-RU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556793"/>
            <a:ext cx="8820472" cy="4530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1" y="6021289"/>
            <a:ext cx="7792567" cy="619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620688"/>
            <a:ext cx="8229600" cy="106680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Проект структуры образовательной программы</a:t>
            </a:r>
            <a:endParaRPr lang="ru-RU" sz="2400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7920880" cy="53012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84784"/>
            <a:ext cx="8630791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Сводная таблица формирования ОПОП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340768"/>
            <a:ext cx="8352928" cy="53124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10668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Сводная таблица формирования ОПОП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00808"/>
            <a:ext cx="9172440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229600" cy="10668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Сводная таблица формирования ОПОП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Формирование матрицы компетенций</a:t>
            </a:r>
            <a:endParaRPr lang="ru-RU" sz="32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649" y="1916833"/>
            <a:ext cx="8842841" cy="2398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00808"/>
            <a:ext cx="9144000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Формирование матрицы компетенции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Нормативные предпосылки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700808"/>
            <a:ext cx="8435280" cy="5157192"/>
          </a:xfrm>
        </p:spPr>
        <p:txBody>
          <a:bodyPr>
            <a:normAutofit fontScale="62500" lnSpcReduction="20000"/>
          </a:bodyPr>
          <a:lstStyle/>
          <a:p>
            <a:pPr marL="0" algn="just">
              <a:buNone/>
            </a:pPr>
            <a:r>
              <a:rPr lang="ru-RU" dirty="0" smtClean="0"/>
              <a:t>Пунктом 5 статьи 12 федерального закона «Об образовании в РФ» (от 29.12.2012 № 273-ФЗ) установлено право образовательной организации самостоятельно разрабатывать и утверждать образовательные программы</a:t>
            </a:r>
          </a:p>
          <a:p>
            <a:pPr marL="0" algn="just">
              <a:buNone/>
            </a:pPr>
            <a:endParaRPr lang="ru-RU" dirty="0" smtClean="0"/>
          </a:p>
          <a:p>
            <a:pPr marL="0" algn="just">
              <a:buNone/>
            </a:pPr>
            <a:r>
              <a:rPr lang="ru-RU" dirty="0" smtClean="0"/>
              <a:t>С 1 июля 2016 года вступил в силу федеральный закон от 02.05.2015 № 122-ФЗ «О внесении изменений в трудовой кодекс Российской Федерации и статьи 11 и 73 федерального закона «Об образовании в Российской Федерации», предусматривающий учет требований профессиональных стандартов во ФГОС профессионального образования в части профессиональных компетенций</a:t>
            </a:r>
          </a:p>
          <a:p>
            <a:pPr marL="0" algn="just">
              <a:buNone/>
            </a:pPr>
            <a:endParaRPr lang="ru-RU" dirty="0" smtClean="0"/>
          </a:p>
          <a:p>
            <a:pPr marL="0" algn="just">
              <a:buNone/>
            </a:pPr>
            <a:r>
              <a:rPr lang="ru-RU" dirty="0" smtClean="0"/>
              <a:t>Методические рекомендации по разработке ОПОП и дополнительных профессиональных программ с учетом профстандартов (утв. Министром образования и науки РФ от 22.01.2015 № ДЛ-1/05вн)</a:t>
            </a:r>
          </a:p>
          <a:p>
            <a:pPr marL="0" algn="just">
              <a:buNone/>
            </a:pPr>
            <a:endParaRPr lang="ru-RU" dirty="0" smtClean="0"/>
          </a:p>
          <a:p>
            <a:pPr marL="0" algn="just">
              <a:buNone/>
            </a:pPr>
            <a:r>
              <a:rPr lang="ru-RU" dirty="0" smtClean="0"/>
              <a:t>макет примерной ООП, рекомендованный информационным письмом Минобрнауки РФ от 23.03.2017 № 05-735 "О доработке проектов ФГОС и разработке ПООП"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620688"/>
            <a:ext cx="8229600" cy="106680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2 этап. Формирование структуры образовательной программы</a:t>
            </a:r>
            <a:endParaRPr lang="ru-RU" sz="2400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8352927" cy="5184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764706"/>
            <a:ext cx="7056784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5644276"/>
            <a:ext cx="6048672" cy="8090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648" y="4149081"/>
            <a:ext cx="6264696" cy="144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>
          <a:blip r:embed="rId2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611560" y="764704"/>
            <a:ext cx="8064896" cy="71997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3 этап. Оформление пояснительной записки и приложений</a:t>
            </a:r>
            <a:endParaRPr lang="ru-RU" sz="32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1870732"/>
            <a:ext cx="3960440" cy="4805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1461" y="1916832"/>
            <a:ext cx="3763524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097" y="980728"/>
            <a:ext cx="4261897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39968" y="908721"/>
            <a:ext cx="4308496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44825"/>
            <a:ext cx="8434565" cy="307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06680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Оформление приложений к образовательной программе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/>
              <a:t>4 этап. Согласование образовательной программы (с работодателем, привлекаемыми для реализации кафедрами, советом обучающихся), получение экспертных заключений.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564904"/>
            <a:ext cx="8229600" cy="3339816"/>
          </a:xfrm>
        </p:spPr>
        <p:txBody>
          <a:bodyPr/>
          <a:lstStyle/>
          <a:p>
            <a:pPr marL="0" algn="just">
              <a:buNone/>
            </a:pPr>
            <a:r>
              <a:rPr lang="ru-RU" dirty="0" smtClean="0"/>
              <a:t>До рассмотрения на ученом совете программа направляется в комплектующие органы для согласования и получения экспертных заключений. От кафедр, принимающих участие в реализации программы, и студенческих объединений берутся рецензии.</a:t>
            </a:r>
          </a:p>
          <a:p>
            <a:pPr marL="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 smtClean="0"/>
              <a:t>5 этап. Утверждение образовательной программы.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algn="just">
              <a:buNone/>
            </a:pPr>
            <a:r>
              <a:rPr lang="ru-RU" dirty="0" smtClean="0"/>
              <a:t>После согласования программы, рассмотрения и одобрения на ученом совете, образовательная программа утверждается начальником. Электронный вариант размещается в специальном разделе сайта образовательной организации.</a:t>
            </a:r>
          </a:p>
          <a:p>
            <a:pPr marL="0" algn="just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2276872"/>
            <a:ext cx="5472608" cy="1066800"/>
          </a:xfrm>
        </p:spPr>
        <p:txBody>
          <a:bodyPr/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611560" y="4293097"/>
            <a:ext cx="8280920" cy="223224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65760" marR="0" lvl="0" indent="-256032" algn="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Начальник учебно-методического отдела</a:t>
            </a:r>
          </a:p>
          <a:p>
            <a:pPr marL="365760" marR="0" lvl="0" indent="-256032" algn="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кандидат технических наук</a:t>
            </a:r>
          </a:p>
          <a:p>
            <a:pPr marL="365760" marR="0" lvl="0" indent="-256032" algn="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полковник внутренней службы Пешков А.В.</a:t>
            </a:r>
          </a:p>
          <a:p>
            <a:pPr marL="365760" marR="0" lvl="0" indent="-256032" algn="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тел. 922-207-37-76</a:t>
            </a:r>
          </a:p>
          <a:p>
            <a:pPr marL="365760" marR="0" lvl="0" indent="-256032" algn="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alex_fd7477@mail.ru</a:t>
            </a: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tabLst/>
              <a:defRPr/>
            </a:pP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65760" marR="0" lvl="0" indent="-256032" algn="r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Tx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340769"/>
            <a:ext cx="8229600" cy="4680520"/>
          </a:xfrm>
        </p:spPr>
        <p:txBody>
          <a:bodyPr>
            <a:normAutofit fontScale="92500" lnSpcReduction="10000"/>
          </a:bodyPr>
          <a:lstStyle/>
          <a:p>
            <a:pPr marL="0" algn="just">
              <a:buNone/>
            </a:pPr>
            <a:r>
              <a:rPr lang="ru-RU" dirty="0" smtClean="0"/>
              <a:t>Образовательная программа </a:t>
            </a:r>
            <a:r>
              <a:rPr lang="ru-RU" b="1" dirty="0" smtClean="0"/>
              <a:t>определяет модель выпускника</a:t>
            </a:r>
            <a:r>
              <a:rPr lang="ru-RU" dirty="0" smtClean="0"/>
              <a:t>, соответствующего потребностям работодателя (рынка труда), с учетом трудовых функций, определённых профессиональными стандартами (квалификационными требованиями), разрабатывается в соответствии с требованиями ФГОС и примерной ООП.</a:t>
            </a:r>
          </a:p>
          <a:p>
            <a:pPr marL="0" algn="just">
              <a:buNone/>
            </a:pPr>
            <a:endParaRPr lang="ru-RU" dirty="0" smtClean="0"/>
          </a:p>
          <a:p>
            <a:pPr marL="0" algn="just">
              <a:buNone/>
            </a:pPr>
            <a:r>
              <a:rPr lang="ru-RU" dirty="0" smtClean="0"/>
              <a:t>Оценка соответствия образовательной программы требованиям ФГОС, в соответствии со статьей 92 ФЗ-273, осуществляется в период государственной аккредитационной экспертизы.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48680"/>
            <a:ext cx="8568952" cy="792088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Отличия ФГОС ВО поколения 3+ от поколения 3++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268760"/>
            <a:ext cx="8712968" cy="5445224"/>
          </a:xfrm>
        </p:spPr>
        <p:txBody>
          <a:bodyPr>
            <a:noAutofit/>
          </a:bodyPr>
          <a:lstStyle/>
          <a:p>
            <a:pPr lvl="0" algn="just"/>
            <a:r>
              <a:rPr lang="ru-RU" sz="1800" dirty="0" smtClean="0"/>
              <a:t>введен перечень утвержденных профессиональных стандартов, сопряженных с ФГОС 3++ по конкретному направлению и уровню подготовки в рамках УГНС 20.00.00 «Техносферная безопасность и природообустройство»; </a:t>
            </a:r>
          </a:p>
          <a:p>
            <a:pPr lvl="0" algn="just"/>
            <a:r>
              <a:rPr lang="ru-RU" sz="1800" dirty="0" smtClean="0"/>
              <a:t>исключено деление программ бакалавриата на прикладной и академический;</a:t>
            </a:r>
          </a:p>
          <a:p>
            <a:pPr lvl="0" algn="just"/>
            <a:r>
              <a:rPr lang="ru-RU" sz="1800" dirty="0" smtClean="0"/>
              <a:t>исключены перечни задач профессиональной деятельности (в дальнейшем они будут в Примерной основной образовательной программе); </a:t>
            </a:r>
          </a:p>
          <a:p>
            <a:pPr lvl="0" algn="just"/>
            <a:r>
              <a:rPr lang="ru-RU" sz="1800" dirty="0" smtClean="0"/>
              <a:t>исключены профессиональные компетенции (в дальнейшем они будут представлены в Примерной основной образовательной программе); </a:t>
            </a:r>
          </a:p>
          <a:p>
            <a:pPr lvl="0" algn="just"/>
            <a:r>
              <a:rPr lang="ru-RU" sz="1800" dirty="0" smtClean="0"/>
              <a:t>исключены требования к трудоемкости базовой и вариативной частей образовательной программы; </a:t>
            </a:r>
          </a:p>
          <a:p>
            <a:pPr lvl="0" algn="just"/>
            <a:r>
              <a:rPr lang="ru-RU" sz="1800" dirty="0" smtClean="0"/>
              <a:t>унифицированы универсальные компетенции (по каждому уровню образования); </a:t>
            </a:r>
          </a:p>
          <a:p>
            <a:pPr lvl="0" algn="just"/>
            <a:r>
              <a:rPr lang="ru-RU" sz="1800" dirty="0" smtClean="0"/>
              <a:t>унифицированы общепрофессиональные компетенции (по каждому направлению в рамках УГСП 20.00.00 «Техносферная безопасность и природообустройство); </a:t>
            </a:r>
          </a:p>
          <a:p>
            <a:pPr lvl="0" algn="just"/>
            <a:r>
              <a:rPr lang="ru-RU" sz="1800" dirty="0" smtClean="0"/>
              <a:t>введены требования к обеспечению качества подготовки выпускников.</a:t>
            </a:r>
          </a:p>
          <a:p>
            <a:pPr algn="just"/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92696"/>
            <a:ext cx="8229600" cy="10668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Разработка программы включает в себя решение следующих задач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033464"/>
            <a:ext cx="8229600" cy="441987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результаты обучения должны соответствовать трудовым функциям, определенных профессиональным стандартом, отвечать запросам (требованиям) работодателя, выпускник должен быть подготовлен к прохождению независимой оценки квалификации;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обеспечение получения обучающимися дополнительных профессий, квалификаций;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/>
              <a:t>соответствие результатов обучения  ПС, образовательной программы требованиям ФГОС, успешное прохождение профессионально-общественной аккредитации (п. 4.6.4) и государственной аккредитационной экспертизы (п. 4.6.3).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Исходными данными для разработки  являются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325112"/>
          </a:xfrm>
        </p:spPr>
        <p:txBody>
          <a:bodyPr>
            <a:normAutofit fontScale="85000" lnSpcReduction="10000"/>
          </a:bodyPr>
          <a:lstStyle/>
          <a:p>
            <a:pPr lvl="0" algn="just"/>
            <a:r>
              <a:rPr lang="ru-RU" dirty="0" smtClean="0"/>
              <a:t>профессиональные стандарты, квалификационные требования, рекомендации работодателей и т.п.;</a:t>
            </a:r>
          </a:p>
          <a:p>
            <a:pPr lvl="0" algn="just"/>
            <a:endParaRPr lang="ru-RU" dirty="0" smtClean="0"/>
          </a:p>
          <a:p>
            <a:pPr lvl="0" algn="just"/>
            <a:r>
              <a:rPr lang="ru-RU" dirty="0" smtClean="0"/>
              <a:t>федеральные государственные образовательные стандарты;</a:t>
            </a:r>
          </a:p>
          <a:p>
            <a:pPr lvl="0" algn="just"/>
            <a:endParaRPr lang="ru-RU" dirty="0" smtClean="0"/>
          </a:p>
          <a:p>
            <a:pPr lvl="0" algn="just"/>
            <a:r>
              <a:rPr lang="ru-RU" dirty="0" smtClean="0"/>
              <a:t>макет примерной основной образовательной программы;</a:t>
            </a:r>
          </a:p>
          <a:p>
            <a:pPr lvl="0" algn="just"/>
            <a:endParaRPr lang="ru-RU" dirty="0" smtClean="0"/>
          </a:p>
          <a:p>
            <a:pPr lvl="0" algn="just"/>
            <a:r>
              <a:rPr lang="ru-RU" dirty="0" smtClean="0"/>
              <a:t>профиль образовательной программы (20.03.01 Техносферная безопасность, профиль – пожарная безопасность).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10668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Этапы разработки образовательной программы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325112"/>
          </a:xfrm>
        </p:spPr>
        <p:txBody>
          <a:bodyPr>
            <a:normAutofit fontScale="77500" lnSpcReduction="20000"/>
          </a:bodyPr>
          <a:lstStyle/>
          <a:p>
            <a:pPr marL="0">
              <a:buNone/>
            </a:pPr>
            <a:r>
              <a:rPr lang="ru-RU" dirty="0" smtClean="0"/>
              <a:t>1 этап. Формирование результатов обучения. Построение матрицы компетенций.</a:t>
            </a:r>
          </a:p>
          <a:p>
            <a:pPr marL="0">
              <a:buNone/>
            </a:pPr>
            <a:endParaRPr lang="ru-RU" dirty="0" smtClean="0"/>
          </a:p>
          <a:p>
            <a:pPr marL="0">
              <a:buNone/>
            </a:pPr>
            <a:r>
              <a:rPr lang="ru-RU" dirty="0" smtClean="0"/>
              <a:t>2 этап. Формирование структуры образовательной программы.</a:t>
            </a:r>
          </a:p>
          <a:p>
            <a:pPr marL="0">
              <a:buNone/>
            </a:pPr>
            <a:endParaRPr lang="ru-RU" dirty="0" smtClean="0"/>
          </a:p>
          <a:p>
            <a:pPr marL="0">
              <a:buNone/>
            </a:pPr>
            <a:r>
              <a:rPr lang="ru-RU" dirty="0" smtClean="0"/>
              <a:t>3 этап. Оформление пояснительной записки и приложений.</a:t>
            </a:r>
          </a:p>
          <a:p>
            <a:pPr marL="0">
              <a:buNone/>
            </a:pPr>
            <a:endParaRPr lang="ru-RU" dirty="0" smtClean="0"/>
          </a:p>
          <a:p>
            <a:pPr marL="0">
              <a:buNone/>
            </a:pPr>
            <a:r>
              <a:rPr lang="ru-RU" dirty="0" smtClean="0"/>
              <a:t>4 этап. Согласование образовательной программы (с работодателем, привлекаемыми для реализации кафедрами, советом обучающихся), получение экспертных заключений.</a:t>
            </a:r>
          </a:p>
          <a:p>
            <a:pPr marL="0">
              <a:buNone/>
            </a:pPr>
            <a:endParaRPr lang="ru-RU" dirty="0" smtClean="0"/>
          </a:p>
          <a:p>
            <a:pPr marL="0">
              <a:buNone/>
            </a:pPr>
            <a:r>
              <a:rPr lang="ru-RU" dirty="0" smtClean="0"/>
              <a:t>5 этап. Утверждение образовательной программы.</a:t>
            </a:r>
          </a:p>
          <a:p>
            <a:pPr marL="0"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95536" y="764704"/>
            <a:ext cx="8229600" cy="1066800"/>
          </a:xfrm>
        </p:spPr>
        <p:txBody>
          <a:bodyPr>
            <a:noAutofit/>
          </a:bodyPr>
          <a:lstStyle/>
          <a:p>
            <a:r>
              <a:rPr lang="ru-RU" sz="2400" b="1" u="sng" dirty="0" smtClean="0"/>
              <a:t>1 этап. Формирование результатов обучения.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Определить области профессиональной деятельности</a:t>
            </a:r>
            <a:endParaRPr lang="ru-RU" sz="24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8053" y="2132856"/>
            <a:ext cx="5475689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3" y="2204865"/>
            <a:ext cx="3312368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066800"/>
          </a:xfrm>
        </p:spPr>
        <p:txBody>
          <a:bodyPr>
            <a:normAutofit/>
          </a:bodyPr>
          <a:lstStyle/>
          <a:p>
            <a:r>
              <a:rPr lang="ru-RU" sz="2400" b="1" u="sng" dirty="0" smtClean="0"/>
              <a:t>1 этап. Формирование результатов обучения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Определить ПС, соответствующий области ПД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498" y="2060849"/>
            <a:ext cx="3026351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63500">
              <a:schemeClr val="accent1">
                <a:satMod val="175000"/>
                <a:alpha val="40000"/>
              </a:schemeClr>
            </a:glow>
            <a:innerShdw blurRad="63500" dist="50800" dir="2700000">
              <a:prstClr val="black">
                <a:alpha val="50000"/>
              </a:prstClr>
            </a:inn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1628800"/>
            <a:ext cx="5688632" cy="336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4941168"/>
            <a:ext cx="5688632" cy="154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470</TotalTime>
  <Words>586</Words>
  <Application>Microsoft Office PowerPoint</Application>
  <PresentationFormat>Экран (4:3)</PresentationFormat>
  <Paragraphs>79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Городская</vt:lpstr>
      <vt:lpstr>Формирование основных профессиональных образовательных программ высшего образования на основе профессиональных стандартов и иных источников, содержащих требования к компетенции работников, в соответствии с актуализированными федеральными государственными образовательными стандартами</vt:lpstr>
      <vt:lpstr>Нормативные предпосылки</vt:lpstr>
      <vt:lpstr>Слайд 3</vt:lpstr>
      <vt:lpstr>Отличия ФГОС ВО поколения 3+ от поколения 3++</vt:lpstr>
      <vt:lpstr>Разработка программы включает в себя решение следующих задач</vt:lpstr>
      <vt:lpstr>Исходными данными для разработки  являются</vt:lpstr>
      <vt:lpstr>Этапы разработки образовательной программы</vt:lpstr>
      <vt:lpstr>1 этап. Формирование результатов обучения. Определить области профессиональной деятельности</vt:lpstr>
      <vt:lpstr>1 этап. Формирование результатов обучения Определить ПС, соответствующий области ПД</vt:lpstr>
      <vt:lpstr>Слайд 10</vt:lpstr>
      <vt:lpstr>1 этап. Формирование результатов обучения С учетом уровня образования разрабатываемой ОПОП, определяем показатели уровня квалификации</vt:lpstr>
      <vt:lpstr>Слайд 12</vt:lpstr>
      <vt:lpstr>Сводная таблица формирования ОПОП</vt:lpstr>
      <vt:lpstr>Проект структуры образовательной программы</vt:lpstr>
      <vt:lpstr>Сводная таблица формирования ОПОП</vt:lpstr>
      <vt:lpstr>Сводная таблица формирования ОПОП</vt:lpstr>
      <vt:lpstr>Сводная таблица формирования ОПОП</vt:lpstr>
      <vt:lpstr>Формирование матрицы компетенций</vt:lpstr>
      <vt:lpstr>Формирование матрицы компетенции</vt:lpstr>
      <vt:lpstr>2 этап. Формирование структуры образовательной программы</vt:lpstr>
      <vt:lpstr>Слайд 21</vt:lpstr>
      <vt:lpstr>Слайд 22</vt:lpstr>
      <vt:lpstr>3 этап. Оформление пояснительной записки и приложений</vt:lpstr>
      <vt:lpstr>Слайд 24</vt:lpstr>
      <vt:lpstr>Оформление приложений к образовательной программе</vt:lpstr>
      <vt:lpstr>4 этап. Согласование образовательной программы (с работодателем, привлекаемыми для реализации кафедрами, советом обучающихся), получение экспертных заключений. </vt:lpstr>
      <vt:lpstr>5 этап. Утверждение образовательной программы. </vt:lpstr>
      <vt:lpstr>Спасибо за внимание!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основных профессиональных образовательных программ высшего образования на основе профессиональных стандартов и иных источников, содержащих компетенции работников, в соответствии с актуализированными федеральными государственными образовательными стандартами</dc:title>
  <dc:creator>Пешков</dc:creator>
  <cp:lastModifiedBy>Пешков</cp:lastModifiedBy>
  <cp:revision>52</cp:revision>
  <dcterms:created xsi:type="dcterms:W3CDTF">2019-05-15T10:10:39Z</dcterms:created>
  <dcterms:modified xsi:type="dcterms:W3CDTF">2019-06-04T08:41:04Z</dcterms:modified>
</cp:coreProperties>
</file>