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57" r:id="rId5"/>
    <p:sldId id="261" r:id="rId6"/>
    <p:sldId id="259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FC0ED-00A2-4A2D-A52D-C911D64C0AB4}" type="datetimeFigureOut">
              <a:rPr lang="ru-RU" smtClean="0"/>
              <a:t>05.06.2019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9F5C4-DE4A-4665-A423-B917A74F8B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416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FC0ED-00A2-4A2D-A52D-C911D64C0AB4}" type="datetimeFigureOut">
              <a:rPr lang="ru-RU" smtClean="0"/>
              <a:t>05.06.2019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9F5C4-DE4A-4665-A423-B917A74F8B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2324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FC0ED-00A2-4A2D-A52D-C911D64C0AB4}" type="datetimeFigureOut">
              <a:rPr lang="ru-RU" smtClean="0"/>
              <a:t>05.06.2019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9F5C4-DE4A-4665-A423-B917A74F8B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9833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FC0ED-00A2-4A2D-A52D-C911D64C0AB4}" type="datetimeFigureOut">
              <a:rPr lang="ru-RU" smtClean="0"/>
              <a:t>05.06.2019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9F5C4-DE4A-4665-A423-B917A74F8B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837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FC0ED-00A2-4A2D-A52D-C911D64C0AB4}" type="datetimeFigureOut">
              <a:rPr lang="ru-RU" smtClean="0"/>
              <a:t>05.06.2019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9F5C4-DE4A-4665-A423-B917A74F8B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8536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FC0ED-00A2-4A2D-A52D-C911D64C0AB4}" type="datetimeFigureOut">
              <a:rPr lang="ru-RU" smtClean="0"/>
              <a:t>05.06.2019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9F5C4-DE4A-4665-A423-B917A74F8B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4070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FC0ED-00A2-4A2D-A52D-C911D64C0AB4}" type="datetimeFigureOut">
              <a:rPr lang="ru-RU" smtClean="0"/>
              <a:t>05.06.2019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9F5C4-DE4A-4665-A423-B917A74F8B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9949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FC0ED-00A2-4A2D-A52D-C911D64C0AB4}" type="datetimeFigureOut">
              <a:rPr lang="ru-RU" smtClean="0"/>
              <a:t>05.06.2019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9F5C4-DE4A-4665-A423-B917A74F8B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9854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FC0ED-00A2-4A2D-A52D-C911D64C0AB4}" type="datetimeFigureOut">
              <a:rPr lang="ru-RU" smtClean="0"/>
              <a:t>05.06.2019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9F5C4-DE4A-4665-A423-B917A74F8B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032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FC0ED-00A2-4A2D-A52D-C911D64C0AB4}" type="datetimeFigureOut">
              <a:rPr lang="ru-RU" smtClean="0"/>
              <a:t>05.06.2019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9F5C4-DE4A-4665-A423-B917A74F8B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3600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FC0ED-00A2-4A2D-A52D-C911D64C0AB4}" type="datetimeFigureOut">
              <a:rPr lang="ru-RU" smtClean="0"/>
              <a:t>05.06.2019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9F5C4-DE4A-4665-A423-B917A74F8B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456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6FC0ED-00A2-4A2D-A52D-C911D64C0AB4}" type="datetimeFigureOut">
              <a:rPr lang="ru-RU" smtClean="0"/>
              <a:t>05.06.2019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9F5C4-DE4A-4665-A423-B917A74F8B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6694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Особенности проектирования образовательных программ с учетом профессиональных стандартов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5157192"/>
            <a:ext cx="8064896" cy="1008112"/>
          </a:xfrm>
        </p:spPr>
        <p:txBody>
          <a:bodyPr>
            <a:normAutofit fontScale="47500" lnSpcReduction="2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ФОРУМ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«Перспективы и траектории развития системы профессионального образования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в области безопасности жизнедеятельности» 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06.06.2019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Picture 2" descr="Национальный совет при Президенте Российской Федерации по профессиональным квалификациям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335"/>
          <a:stretch/>
        </p:blipFill>
        <p:spPr bwMode="auto">
          <a:xfrm>
            <a:off x="323528" y="260648"/>
            <a:ext cx="1342051" cy="1104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ubtitle 2"/>
          <p:cNvSpPr txBox="1">
            <a:spLocks/>
          </p:cNvSpPr>
          <p:nvPr/>
        </p:nvSpPr>
        <p:spPr bwMode="auto">
          <a:xfrm>
            <a:off x="1913726" y="126339"/>
            <a:ext cx="5826626" cy="1070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4572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ＭＳ Ｐゴシック"/>
              </a:defRPr>
            </a:lvl2pPr>
            <a:lvl3pPr marL="9144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ＭＳ Ｐゴシック"/>
              </a:defRPr>
            </a:lvl3pPr>
            <a:lvl4pPr marL="13716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ＭＳ Ｐゴシック"/>
              </a:defRPr>
            </a:lvl4pPr>
            <a:lvl5pPr marL="18288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ＭＳ Ｐゴシック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eaLnBrk="1" hangingPunct="1"/>
            <a:r>
              <a:rPr lang="ru-RU" sz="1400" b="1" dirty="0" smtClean="0">
                <a:solidFill>
                  <a:srgbClr val="002648"/>
                </a:solidFill>
                <a:ea typeface="+mn-ea"/>
                <a:cs typeface="Aharoni" panose="02010803020104030203" pitchFamily="2" charset="-79"/>
              </a:rPr>
              <a:t>РАБОЧАЯ ГРУППА ПО РАЗВИТИЮ ПРОФЕССИОНАЛЬНОГО ОБРАЗОВАНИЯ</a:t>
            </a:r>
          </a:p>
          <a:p>
            <a:pPr algn="l" eaLnBrk="1" hangingPunct="1"/>
            <a:r>
              <a:rPr lang="ru-RU" sz="1400" b="1" dirty="0" smtClean="0">
                <a:solidFill>
                  <a:srgbClr val="002648"/>
                </a:solidFill>
                <a:ea typeface="+mn-ea"/>
                <a:cs typeface="Aharoni" panose="02010803020104030203" pitchFamily="2" charset="-79"/>
              </a:rPr>
              <a:t>И ОБУЧЕНИЯ В НАЦИОНАЛЬНОЙ СИСТЕМЕ КВАЛИФИКАЦИЙ</a:t>
            </a:r>
          </a:p>
          <a:p>
            <a:pPr algn="l" eaLnBrk="1" hangingPunct="1"/>
            <a:r>
              <a:rPr lang="ru-RU" sz="1400" b="1" dirty="0" smtClean="0">
                <a:solidFill>
                  <a:srgbClr val="002648"/>
                </a:solidFill>
                <a:ea typeface="+mn-ea"/>
                <a:cs typeface="Aharoni" panose="02010803020104030203" pitchFamily="2" charset="-79"/>
              </a:rPr>
              <a:t>НАЦИОНАЛЬНОГО СОВЕТА ПРИ ПРЕЗИДЕНТЕ РОССИЙСКОЙ ФЕДЕРАЦИИ </a:t>
            </a:r>
          </a:p>
          <a:p>
            <a:pPr algn="l" eaLnBrk="1" hangingPunct="1"/>
            <a:r>
              <a:rPr lang="ru-RU" sz="1400" b="1" dirty="0" smtClean="0">
                <a:solidFill>
                  <a:srgbClr val="002648"/>
                </a:solidFill>
                <a:ea typeface="+mn-ea"/>
                <a:cs typeface="Aharoni" panose="02010803020104030203" pitchFamily="2" charset="-79"/>
              </a:rPr>
              <a:t>ПО ПРОФЕССИОНАЛЬНЫМ КВАЛИФИКАЦИЯМ</a:t>
            </a:r>
            <a:endParaRPr lang="ru-RU" sz="1400" b="1" dirty="0">
              <a:solidFill>
                <a:srgbClr val="002648"/>
              </a:solidFill>
              <a:ea typeface="+mn-ea"/>
              <a:cs typeface="Aharoni" panose="02010803020104030203" pitchFamily="2" charset="-79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126338"/>
            <a:ext cx="1160458" cy="1160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48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>
                <a:solidFill>
                  <a:srgbClr val="002060"/>
                </a:solidFill>
              </a:rPr>
              <a:t>Состояние актуализации ФГОС по УГНП, УГНС  </a:t>
            </a:r>
            <a:endParaRPr lang="ru-RU" sz="2800" dirty="0">
              <a:solidFill>
                <a:srgbClr val="00206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1514844"/>
              </p:ext>
            </p:extLst>
          </p:nvPr>
        </p:nvGraphicFramePr>
        <p:xfrm>
          <a:off x="467544" y="1268760"/>
          <a:ext cx="8208912" cy="536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4496"/>
                <a:gridCol w="4954216"/>
                <a:gridCol w="1800200"/>
              </a:tblGrid>
              <a:tr h="355064"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20.00.00  </a:t>
                      </a: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ТЕХНОСФЕРНАЯ БЕЗОПАСНОСТЬ И ПРИРОДООБУСТРОЙСТВО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gridSpan="3">
                  <a:txBody>
                    <a:bodyPr/>
                    <a:lstStyle/>
                    <a:p>
                      <a:r>
                        <a:rPr lang="ru-RU" dirty="0" smtClean="0"/>
                        <a:t>СПО</a:t>
                      </a:r>
                      <a:endParaRPr lang="ru-RU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20.01.01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Пожарный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i="1" dirty="0" smtClean="0"/>
                        <a:t>Актуализация ФГОС,</a:t>
                      </a:r>
                      <a:r>
                        <a:rPr lang="ru-RU" sz="1400" i="1" baseline="0" dirty="0" smtClean="0"/>
                        <a:t> ПООП</a:t>
                      </a:r>
                      <a:r>
                        <a:rPr lang="ru-RU" sz="1400" i="1" dirty="0" smtClean="0"/>
                        <a:t> – план 2019</a:t>
                      </a:r>
                      <a:endParaRPr lang="ru-RU" sz="1400" i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20.02.01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Рациональное использование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природохозяйственных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комплексов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20.02.02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Защита в чрезвычайных ситуациях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20.02.03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Природоохранное обустройство территорий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20.02.04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Пожарная безопасность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Актуализация ФГОС, ПООП – план 2019</a:t>
                      </a:r>
                    </a:p>
                  </a:txBody>
                  <a:tcPr/>
                </a:tc>
              </a:tr>
              <a:tr h="370840">
                <a:tc gridSpan="3">
                  <a:txBody>
                    <a:bodyPr/>
                    <a:lstStyle/>
                    <a:p>
                      <a:r>
                        <a:rPr lang="ru-RU" sz="1600" dirty="0" smtClean="0"/>
                        <a:t>ВО</a:t>
                      </a:r>
                      <a:endParaRPr lang="ru-RU" sz="16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20.03.01</a:t>
                      </a:r>
                    </a:p>
                    <a:p>
                      <a:r>
                        <a:rPr lang="ru-RU" sz="1600" dirty="0" smtClean="0"/>
                        <a:t>20.04.01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Техносферная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безопасность</a:t>
                      </a:r>
                      <a:endParaRPr lang="ru-RU" sz="1600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r>
                        <a:rPr lang="ru-RU" sz="1600" i="1" dirty="0" smtClean="0"/>
                        <a:t>3+</a:t>
                      </a:r>
                      <a:r>
                        <a:rPr lang="ru-RU" sz="1600" i="1" baseline="0" dirty="0" smtClean="0"/>
                        <a:t> поколение, </a:t>
                      </a:r>
                    </a:p>
                    <a:p>
                      <a:r>
                        <a:rPr lang="ru-RU" sz="160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 </a:t>
                      </a:r>
                      <a:r>
                        <a:rPr lang="ru-RU" sz="1600" i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актуализи-рованы</a:t>
                      </a:r>
                      <a:r>
                        <a:rPr lang="ru-RU" sz="160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</a:p>
                    <a:p>
                      <a:r>
                        <a:rPr lang="ru-RU" sz="160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 утвержденных ПООП</a:t>
                      </a:r>
                      <a:endParaRPr lang="ru-RU" sz="1600" i="1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20.03.02</a:t>
                      </a:r>
                    </a:p>
                    <a:p>
                      <a:r>
                        <a:rPr lang="ru-RU" sz="1600" dirty="0" smtClean="0"/>
                        <a:t>20.04.02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Природообустройство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и водопользование</a:t>
                      </a:r>
                      <a:endParaRPr lang="ru-RU" sz="1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20.05.01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Пожарная безопасность</a:t>
                      </a:r>
                      <a:endParaRPr lang="ru-RU" sz="1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20.06.01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Техносферная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безопасность</a:t>
                      </a:r>
                      <a:endParaRPr lang="ru-RU" sz="16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9240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Путь учета ПС в сфере образования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28650" y="2997523"/>
            <a:ext cx="2445203" cy="14681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Профессиональный </a:t>
            </a:r>
            <a:r>
              <a:rPr lang="ru-RU" sz="2000" dirty="0" smtClean="0"/>
              <a:t>стандарт</a:t>
            </a:r>
          </a:p>
          <a:p>
            <a:pPr algn="ctr"/>
            <a:r>
              <a:rPr lang="ru-RU" sz="2000" dirty="0" smtClean="0"/>
              <a:t>(набор квалификаций)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90235" y="1335478"/>
            <a:ext cx="1989786" cy="1162856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ФГОС ВО/СПО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524068" y="1556793"/>
            <a:ext cx="2152387" cy="154563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Основная профессиональная образовательная программа ВО/СПО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524069" y="3933056"/>
            <a:ext cx="2152386" cy="158417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Дополнительная профессиональная  образовательная программа</a:t>
            </a:r>
            <a:endParaRPr lang="ru-RU" b="1" dirty="0"/>
          </a:p>
        </p:txBody>
      </p:sp>
      <p:sp>
        <p:nvSpPr>
          <p:cNvPr id="10" name="Стрелка углом 9"/>
          <p:cNvSpPr/>
          <p:nvPr/>
        </p:nvSpPr>
        <p:spPr>
          <a:xfrm>
            <a:off x="1851250" y="2266682"/>
            <a:ext cx="2010500" cy="730841"/>
          </a:xfrm>
          <a:prstGeom prst="ben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Стрелка углом 12"/>
          <p:cNvSpPr/>
          <p:nvPr/>
        </p:nvSpPr>
        <p:spPr>
          <a:xfrm flipV="1">
            <a:off x="1836245" y="4465713"/>
            <a:ext cx="4687824" cy="653294"/>
          </a:xfrm>
          <a:prstGeom prst="ben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Стрелка вправо 13"/>
          <p:cNvSpPr/>
          <p:nvPr/>
        </p:nvSpPr>
        <p:spPr>
          <a:xfrm>
            <a:off x="5882981" y="2337901"/>
            <a:ext cx="674833" cy="337802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бъект 14"/>
          <p:cNvSpPr>
            <a:spLocks noGrp="1"/>
          </p:cNvSpPr>
          <p:nvPr>
            <p:ph idx="1"/>
          </p:nvPr>
        </p:nvSpPr>
        <p:spPr>
          <a:xfrm>
            <a:off x="3872675" y="2715569"/>
            <a:ext cx="1970411" cy="98355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ПООП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435254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3200" dirty="0" smtClean="0">
                <a:solidFill>
                  <a:srgbClr val="002060"/>
                </a:solidFill>
              </a:rPr>
              <a:t>Отражение требований </a:t>
            </a:r>
            <a:r>
              <a:rPr lang="ru-RU" sz="3200" dirty="0" err="1" smtClean="0">
                <a:solidFill>
                  <a:srgbClr val="002060"/>
                </a:solidFill>
              </a:rPr>
              <a:t>профстандартов</a:t>
            </a:r>
            <a:r>
              <a:rPr lang="ru-RU" sz="3200" dirty="0" smtClean="0">
                <a:solidFill>
                  <a:srgbClr val="002060"/>
                </a:solidFill>
              </a:rPr>
              <a:t>  в образовательных стандартах и программах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609578" y="1556792"/>
            <a:ext cx="2448272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ФЗ 273, ч.7 ст.11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491880" y="1484784"/>
            <a:ext cx="4536504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Профессиональные компетенции должны формулироваться на основе требований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профстандарта</a:t>
            </a:r>
            <a:endParaRPr lang="ru-RU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563888" y="2636912"/>
            <a:ext cx="2088232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ФГОС</a:t>
            </a:r>
            <a:endParaRPr lang="ru-RU" dirty="0"/>
          </a:p>
        </p:txBody>
      </p:sp>
      <p:sp>
        <p:nvSpPr>
          <p:cNvPr id="7" name="Стрелка вправо 6"/>
          <p:cNvSpPr/>
          <p:nvPr/>
        </p:nvSpPr>
        <p:spPr>
          <a:xfrm>
            <a:off x="5652120" y="2996952"/>
            <a:ext cx="648072" cy="144016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300198" y="2674640"/>
            <a:ext cx="2088232" cy="7200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ПООП </a:t>
            </a:r>
          </a:p>
          <a:p>
            <a:pPr algn="ctr"/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(ПК, индикаторы УК, ОПК, ПК)</a:t>
            </a:r>
            <a:endParaRPr lang="ru-RU" sz="1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627018" y="3573016"/>
            <a:ext cx="4536504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Утвержденных ПООП для ФГОС 3+ и</a:t>
            </a:r>
          </a:p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ФГОС ++ нет, </a:t>
            </a:r>
          </a:p>
          <a:p>
            <a:pPr algn="ctr"/>
            <a:r>
              <a:rPr lang="ru-RU" dirty="0" smtClean="0">
                <a:solidFill>
                  <a:srgbClr val="002648"/>
                </a:solidFill>
                <a:cs typeface="Aharoni" panose="02010803020104030203" pitchFamily="2" charset="-79"/>
              </a:rPr>
              <a:t>официальный портал – реестр ПООП  пока не имеет статуса государственной информационной системы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609578" y="3717032"/>
            <a:ext cx="2448272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ГИС</a:t>
            </a:r>
            <a:endParaRPr lang="ru-RU" dirty="0"/>
          </a:p>
        </p:txBody>
      </p:sp>
      <p:sp>
        <p:nvSpPr>
          <p:cNvPr id="12" name="Выноска со стрелкой вверх 11"/>
          <p:cNvSpPr/>
          <p:nvPr/>
        </p:nvSpPr>
        <p:spPr>
          <a:xfrm>
            <a:off x="3203848" y="5157192"/>
            <a:ext cx="5472608" cy="1296144"/>
          </a:xfrm>
          <a:prstGeom prst="upArrow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Основным местом учета требований ПС может и должна стать образовательная программа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3" name="Стрелка вправо 12"/>
          <p:cNvSpPr/>
          <p:nvPr/>
        </p:nvSpPr>
        <p:spPr>
          <a:xfrm>
            <a:off x="539552" y="5373216"/>
            <a:ext cx="2448272" cy="1008112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Изменение нормативной базы?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710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2800" dirty="0">
                <a:solidFill>
                  <a:srgbClr val="002060"/>
                </a:solidFill>
              </a:rPr>
              <a:t>Что дает профессиональный стандарт </a:t>
            </a:r>
            <a:r>
              <a:rPr lang="ru-RU" sz="2800" dirty="0" smtClean="0">
                <a:solidFill>
                  <a:srgbClr val="002060"/>
                </a:solidFill>
              </a:rPr>
              <a:t> образовательной программе? 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800" dirty="0" smtClean="0"/>
              <a:t>         </a:t>
            </a:r>
            <a:r>
              <a:rPr lang="ru-RU" sz="1800" dirty="0" smtClean="0"/>
              <a:t> </a:t>
            </a:r>
            <a:r>
              <a:rPr lang="ru-RU" sz="1800" dirty="0" smtClean="0"/>
              <a:t>Образовательная программа                               Профессиональный                                   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800" dirty="0"/>
              <a:t> </a:t>
            </a:r>
            <a:r>
              <a:rPr lang="ru-RU" sz="1800" dirty="0" smtClean="0"/>
              <a:t>                                                          стандарт</a:t>
            </a:r>
            <a:endParaRPr lang="ru-RU" sz="1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2406280"/>
            <a:ext cx="2981851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Планируемые цели и результаты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3418148"/>
            <a:ext cx="2952327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Содержание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4316325"/>
            <a:ext cx="2929602" cy="6898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Оценочные материалы и процедуры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8330" y="5223381"/>
            <a:ext cx="2932832" cy="58770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Развитие и актуализация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652120" y="4971352"/>
            <a:ext cx="2952328" cy="83972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Обновление каждые  3 года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652120" y="4206609"/>
            <a:ext cx="2952328" cy="57606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Требования к знаниям и умениям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652120" y="2406280"/>
            <a:ext cx="2952328" cy="131075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Характеристика требуемых квалификаций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Стрелка влево 11"/>
          <p:cNvSpPr/>
          <p:nvPr/>
        </p:nvSpPr>
        <p:spPr>
          <a:xfrm>
            <a:off x="3593411" y="2255362"/>
            <a:ext cx="1884443" cy="619083"/>
          </a:xfrm>
          <a:prstGeom prst="lef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компетенции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3" name="Стрелка влево 12"/>
          <p:cNvSpPr/>
          <p:nvPr/>
        </p:nvSpPr>
        <p:spPr>
          <a:xfrm>
            <a:off x="3593411" y="3202948"/>
            <a:ext cx="1889662" cy="803141"/>
          </a:xfrm>
          <a:prstGeom prst="lef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Состав и логика </a:t>
            </a:r>
            <a:r>
              <a:rPr lang="ru-RU" sz="1100" dirty="0" err="1" smtClean="0">
                <a:solidFill>
                  <a:schemeClr val="tx1"/>
                </a:solidFill>
              </a:rPr>
              <a:t>проф.дисциплин</a:t>
            </a:r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14" name="Стрелка влево 13"/>
          <p:cNvSpPr/>
          <p:nvPr/>
        </p:nvSpPr>
        <p:spPr>
          <a:xfrm>
            <a:off x="3563886" y="4221088"/>
            <a:ext cx="1919187" cy="561585"/>
          </a:xfrm>
          <a:prstGeom prst="lef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Что проверяем?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5" name="Стрелка влево 14"/>
          <p:cNvSpPr/>
          <p:nvPr/>
        </p:nvSpPr>
        <p:spPr>
          <a:xfrm>
            <a:off x="3563887" y="5121187"/>
            <a:ext cx="1919186" cy="689895"/>
          </a:xfrm>
          <a:prstGeom prst="lef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Актуальный взгляд на </a:t>
            </a:r>
            <a:r>
              <a:rPr lang="ru-RU" sz="1200" dirty="0" smtClean="0">
                <a:solidFill>
                  <a:schemeClr val="tx1"/>
                </a:solidFill>
              </a:rPr>
              <a:t>рынок труда</a:t>
            </a:r>
            <a:endParaRPr lang="ru-RU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496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Сближение оценки в рамках ОП и оценки квалификаций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3394720" cy="4805129"/>
          </a:xfrm>
        </p:spPr>
        <p:txBody>
          <a:bodyPr>
            <a:normAutofit lnSpcReduction="10000"/>
          </a:bodyPr>
          <a:lstStyle/>
          <a:p>
            <a:pPr>
              <a:spcBef>
                <a:spcPts val="1200"/>
              </a:spcBef>
            </a:pPr>
            <a:r>
              <a:rPr lang="ru-RU" sz="1800" dirty="0" smtClean="0"/>
              <a:t>Использование результатов независимой оценки квалификаций для прямой  оценки профессиональных </a:t>
            </a:r>
            <a:r>
              <a:rPr lang="ru-RU" sz="1800" dirty="0" smtClean="0"/>
              <a:t>компетенций</a:t>
            </a:r>
          </a:p>
          <a:p>
            <a:pPr>
              <a:spcBef>
                <a:spcPts val="1200"/>
              </a:spcBef>
            </a:pPr>
            <a:endParaRPr lang="ru-RU" sz="1800" dirty="0" smtClean="0"/>
          </a:p>
          <a:p>
            <a:pPr>
              <a:spcBef>
                <a:spcPts val="1200"/>
              </a:spcBef>
            </a:pPr>
            <a:r>
              <a:rPr lang="ru-RU" sz="1800" dirty="0" smtClean="0"/>
              <a:t>Использование элементов независимой оценки квалификаций для оценки образовательных результатов /компетенций</a:t>
            </a:r>
          </a:p>
          <a:p>
            <a:pPr>
              <a:spcBef>
                <a:spcPts val="1200"/>
              </a:spcBef>
            </a:pPr>
            <a:r>
              <a:rPr lang="ru-RU" sz="1800" dirty="0" smtClean="0"/>
              <a:t>Использование методологии независимой оценки квалификаций для выстраивания оценки образовательных результатов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23928" y="1604797"/>
            <a:ext cx="2376264" cy="144016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ГИА=независимая оценка 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</a:rPr>
              <a:t>Нормативная база?</a:t>
            </a:r>
          </a:p>
          <a:p>
            <a:pPr algn="ctr"/>
            <a:r>
              <a:rPr lang="ru-RU" dirty="0" smtClean="0"/>
              <a:t>Финансирование?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23928" y="3140968"/>
            <a:ext cx="2376264" cy="144016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оценка блока компетенций  =</a:t>
            </a:r>
          </a:p>
          <a:p>
            <a:pPr algn="ctr"/>
            <a:r>
              <a:rPr lang="ru-RU" dirty="0" smtClean="0"/>
              <a:t>независимая оценка </a:t>
            </a:r>
          </a:p>
          <a:p>
            <a:pPr algn="ctr"/>
            <a:r>
              <a:rPr lang="ru-RU" dirty="0" smtClean="0"/>
              <a:t>ЛНА, преимущества 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923928" y="4773150"/>
            <a:ext cx="2376264" cy="163218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содержание, формат =оценочные средства </a:t>
            </a:r>
          </a:p>
          <a:p>
            <a:pPr algn="ctr"/>
            <a:r>
              <a:rPr lang="ru-RU" dirty="0" smtClean="0"/>
              <a:t> Открытость? Актуальность?</a:t>
            </a:r>
            <a:endParaRPr lang="ru-RU" dirty="0"/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6876256" y="1604797"/>
            <a:ext cx="2016224" cy="1440160"/>
          </a:xfrm>
          <a:prstGeom prst="wedgeRoundRectCallout">
            <a:avLst>
              <a:gd name="adj1" fmla="val -68421"/>
              <a:gd name="adj2" fmla="val -99"/>
              <a:gd name="adj3" fmla="val 16667"/>
            </a:avLst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«узкие» магистерские программы;</a:t>
            </a:r>
          </a:p>
          <a:p>
            <a:pPr algn="ctr"/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«прикладной» </a:t>
            </a:r>
            <a:r>
              <a:rPr lang="ru-RU" sz="1400" dirty="0" err="1" smtClean="0">
                <a:solidFill>
                  <a:schemeClr val="tx2">
                    <a:lumMod val="50000"/>
                  </a:schemeClr>
                </a:solidFill>
              </a:rPr>
              <a:t>бакалавриат</a:t>
            </a:r>
            <a:endParaRPr lang="ru-RU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6864812" y="3140968"/>
            <a:ext cx="2016224" cy="1440160"/>
          </a:xfrm>
          <a:prstGeom prst="wedgeRoundRectCallout">
            <a:avLst>
              <a:gd name="adj1" fmla="val -68421"/>
              <a:gd name="adj2" fmla="val -99"/>
              <a:gd name="adj3" fmla="val 16667"/>
            </a:avLst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специализации в магистерских и бакалаврских программах; сертифицированные МП, </a:t>
            </a:r>
            <a:r>
              <a:rPr lang="ru-RU" sz="1200" dirty="0" err="1" smtClean="0">
                <a:solidFill>
                  <a:schemeClr val="tx2">
                    <a:lumMod val="75000"/>
                  </a:schemeClr>
                </a:solidFill>
              </a:rPr>
              <a:t>ИУПы</a:t>
            </a:r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6864812" y="4725144"/>
            <a:ext cx="2016224" cy="1728192"/>
          </a:xfrm>
          <a:prstGeom prst="wedgeRoundRectCallout">
            <a:avLst>
              <a:gd name="adj1" fmla="val -68421"/>
              <a:gd name="adj2" fmla="val -99"/>
              <a:gd name="adj3" fmla="val 16667"/>
            </a:avLst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вариативные части магистерских и бакалаврских программ; </a:t>
            </a:r>
          </a:p>
          <a:p>
            <a:pPr algn="ctr"/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сквозные оценочные процедуры</a:t>
            </a:r>
            <a:endParaRPr lang="ru-RU" sz="1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676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Для вопросов и продолжения обсуждений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Александра Владимировна Серова,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ru-RU" dirty="0" smtClean="0"/>
              <a:t>советник ректора НИУ ВШЭ, ответственный секретарь РГ НСПК по развитию профессионального образования и обучения в национальной системе квалификаций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en-US" dirty="0" smtClean="0"/>
              <a:t>aserova@hse.ru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7801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390</Words>
  <Application>Microsoft Office PowerPoint</Application>
  <PresentationFormat>Экран (4:3)</PresentationFormat>
  <Paragraphs>94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Особенности проектирования образовательных программ с учетом профессиональных стандартов</vt:lpstr>
      <vt:lpstr>Состояние актуализации ФГОС по УГНП, УГНС  </vt:lpstr>
      <vt:lpstr>Путь учета ПС в сфере образования</vt:lpstr>
      <vt:lpstr>Отражение требований профстандартов  в образовательных стандартах и программах</vt:lpstr>
      <vt:lpstr>Что дает профессиональный стандарт  образовательной программе? </vt:lpstr>
      <vt:lpstr>Сближение оценки в рамках ОП и оценки квалификаций</vt:lpstr>
      <vt:lpstr>Для вопросов и продолжения обсуждений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разработки образовательных программ с учетом профессиональных стандартов</dc:title>
  <dc:creator>Пользователь Windows</dc:creator>
  <cp:lastModifiedBy>Пользователь Windows</cp:lastModifiedBy>
  <cp:revision>10</cp:revision>
  <dcterms:created xsi:type="dcterms:W3CDTF">2019-06-05T11:25:27Z</dcterms:created>
  <dcterms:modified xsi:type="dcterms:W3CDTF">2019-06-05T12:26:58Z</dcterms:modified>
</cp:coreProperties>
</file>