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1"/>
  </p:notesMasterIdLst>
  <p:sldIdLst>
    <p:sldId id="256" r:id="rId2"/>
    <p:sldId id="272" r:id="rId3"/>
    <p:sldId id="257" r:id="rId4"/>
    <p:sldId id="260" r:id="rId5"/>
    <p:sldId id="264" r:id="rId6"/>
    <p:sldId id="271" r:id="rId7"/>
    <p:sldId id="263" r:id="rId8"/>
    <p:sldId id="273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3E2C"/>
    <a:srgbClr val="AFD19F"/>
    <a:srgbClr val="42BDCE"/>
    <a:srgbClr val="439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6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525EB-ECE6-4317-BC88-00C073E1BA2A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072B66-EC09-42E8-893C-71D7CD1AF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845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072B66-EC09-42E8-893C-71D7CD1AF34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43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ECD3-AE24-40CA-8C21-A539EC316F46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DF380-84BA-4349-899E-AF8B0E651C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8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ECD3-AE24-40CA-8C21-A539EC316F46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DF380-84BA-4349-899E-AF8B0E651C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258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ECD3-AE24-40CA-8C21-A539EC316F46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DF380-84BA-4349-899E-AF8B0E651C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781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ECD3-AE24-40CA-8C21-A539EC316F46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DF380-84BA-4349-899E-AF8B0E651C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672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ECD3-AE24-40CA-8C21-A539EC316F46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DF380-84BA-4349-899E-AF8B0E651C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48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ECD3-AE24-40CA-8C21-A539EC316F46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DF380-84BA-4349-899E-AF8B0E651C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672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ECD3-AE24-40CA-8C21-A539EC316F46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DF380-84BA-4349-899E-AF8B0E651C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746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ECD3-AE24-40CA-8C21-A539EC316F46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DF380-84BA-4349-899E-AF8B0E651C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179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ECD3-AE24-40CA-8C21-A539EC316F46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DF380-84BA-4349-899E-AF8B0E651C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175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ECD3-AE24-40CA-8C21-A539EC316F46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DF380-84BA-4349-899E-AF8B0E651C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951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9ECD3-AE24-40CA-8C21-A539EC316F46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DF380-84BA-4349-899E-AF8B0E651C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367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9ECD3-AE24-40CA-8C21-A539EC316F46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DF380-84BA-4349-899E-AF8B0E651C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548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0"/>
            <a:ext cx="9144000" cy="717624"/>
            <a:chOff x="0" y="0"/>
            <a:chExt cx="9144000" cy="71762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0"/>
              <a:ext cx="9144000" cy="712103"/>
            </a:xfrm>
            <a:prstGeom prst="rect">
              <a:avLst/>
            </a:prstGeom>
            <a:solidFill>
              <a:srgbClr val="42BDC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350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656" y="5521"/>
              <a:ext cx="712103" cy="712103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875758" y="47410"/>
              <a:ext cx="8268241" cy="6702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z="2000" b="1" dirty="0">
                  <a:solidFill>
                    <a:schemeClr val="tx1"/>
                  </a:solidFill>
                </a:rPr>
                <a:t>Совет по профессиональным квалификациям в области обеспечения безопасности в чрезвычайных ситуациях</a:t>
              </a: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-1" y="6363222"/>
            <a:ext cx="9144000" cy="494778"/>
          </a:xfrm>
          <a:prstGeom prst="rect">
            <a:avLst/>
          </a:prstGeom>
          <a:solidFill>
            <a:srgbClr val="4395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Своеступов Михаил Васильевич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92471" y="1363291"/>
            <a:ext cx="65761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ФОРУМ </a:t>
            </a:r>
          </a:p>
          <a:p>
            <a:pPr algn="ctr"/>
            <a:r>
              <a:rPr lang="ru-RU" sz="2400" b="1" dirty="0"/>
              <a:t>«Перспективы и траектории развития системы профессионального образования </a:t>
            </a:r>
          </a:p>
          <a:p>
            <a:pPr algn="ctr"/>
            <a:r>
              <a:rPr lang="ru-RU" sz="2400" b="1" dirty="0"/>
              <a:t>в области безопасности жизнедеятельности»  </a:t>
            </a:r>
          </a:p>
          <a:p>
            <a:pPr algn="ctr"/>
            <a:r>
              <a:rPr lang="ru-RU" sz="2400" b="1" dirty="0" smtClean="0"/>
              <a:t>06.06.2019 г.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3656" y="3719228"/>
            <a:ext cx="869224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Тема: </a:t>
            </a:r>
          </a:p>
          <a:p>
            <a:pPr algn="ctr"/>
            <a:r>
              <a:rPr lang="ru-RU" sz="3200" dirty="0" smtClean="0"/>
              <a:t>«</a:t>
            </a:r>
            <a:r>
              <a:rPr lang="ru-RU" sz="3200" i="1" dirty="0" smtClean="0"/>
              <a:t>Участие </a:t>
            </a:r>
            <a:r>
              <a:rPr lang="ru-RU" sz="3200" i="1" dirty="0"/>
              <a:t>работодателей в системе подготовки квалифицированных кадров, отраслевая рамка квалификаций</a:t>
            </a:r>
            <a:r>
              <a:rPr lang="ru-RU" sz="3200" dirty="0" smtClean="0"/>
              <a:t>»</a:t>
            </a:r>
            <a:endParaRPr lang="ru-RU" sz="3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76" y="759513"/>
            <a:ext cx="2224894" cy="222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99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75758" y="47410"/>
            <a:ext cx="8268241" cy="670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b="1" dirty="0"/>
              <a:t>Совет по профессиональным квалификациям в области обеспечения безопасности в чрезвычайных ситуациях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0" y="0"/>
            <a:ext cx="9144000" cy="717624"/>
            <a:chOff x="0" y="0"/>
            <a:chExt cx="9144000" cy="717624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0"/>
              <a:ext cx="9144000" cy="712103"/>
            </a:xfrm>
            <a:prstGeom prst="rect">
              <a:avLst/>
            </a:prstGeom>
            <a:solidFill>
              <a:srgbClr val="42BDC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350"/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656" y="5521"/>
              <a:ext cx="712103" cy="712103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875758" y="47410"/>
              <a:ext cx="8268241" cy="6702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z="2000" b="1" dirty="0">
                  <a:solidFill>
                    <a:schemeClr val="tx1"/>
                  </a:solidFill>
                </a:rPr>
                <a:t>Совет по профессиональным квалификациям в области обеспечения безопасности в чрезвычайных ситуациях</a:t>
              </a: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325" y="1599164"/>
            <a:ext cx="6096000" cy="4572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3656" y="1179319"/>
            <a:ext cx="4280157" cy="262294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lantUp">
              <a:avLst/>
            </a:prstTxWarp>
            <a:spAutoFit/>
          </a:bodyPr>
          <a:lstStyle/>
          <a:p>
            <a:pPr algn="ctr"/>
            <a:r>
              <a:rPr lang="ru-RU" sz="2400" b="1" spc="50" dirty="0" smtClean="0">
                <a:ln w="0">
                  <a:solidFill>
                    <a:schemeClr val="tx2"/>
                  </a:solidFill>
                </a:ln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Сфера </a:t>
            </a:r>
            <a:r>
              <a:rPr lang="ru-RU" sz="2400" b="1" spc="50" dirty="0">
                <a:ln w="0">
                  <a:solidFill>
                    <a:schemeClr val="tx2"/>
                  </a:solidFill>
                </a:ln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профессионального образования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44325" y="3701207"/>
            <a:ext cx="4366900" cy="258937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lantUp">
              <a:avLst/>
            </a:prstTxWarp>
            <a:spAutoFit/>
          </a:bodyPr>
          <a:lstStyle/>
          <a:p>
            <a:pPr algn="ctr"/>
            <a:r>
              <a:rPr lang="ru-RU" sz="2800" b="1" spc="50" dirty="0" smtClean="0">
                <a:ln w="0">
                  <a:solidFill>
                    <a:schemeClr val="tx2"/>
                  </a:solidFill>
                </a:ln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Требования работодателей</a:t>
            </a:r>
            <a:endParaRPr lang="ru-RU" sz="2800" b="1" spc="50" dirty="0">
              <a:ln w="0">
                <a:solidFill>
                  <a:schemeClr val="tx2"/>
                </a:solidFill>
              </a:ln>
              <a:solidFill>
                <a:srgbClr val="00206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-1" y="6363222"/>
            <a:ext cx="9144000" cy="494778"/>
          </a:xfrm>
          <a:prstGeom prst="rect">
            <a:avLst/>
          </a:prstGeom>
          <a:solidFill>
            <a:srgbClr val="4395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434699" y="6452075"/>
            <a:ext cx="615297" cy="33328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6857" y="672138"/>
            <a:ext cx="89331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Open Sans"/>
              </a:rPr>
              <a:t>Основная </a:t>
            </a:r>
            <a:r>
              <a:rPr lang="ru-RU" sz="2400" b="1" dirty="0">
                <a:solidFill>
                  <a:srgbClr val="C00000"/>
                </a:solidFill>
                <a:latin typeface="Open Sans"/>
              </a:rPr>
              <a:t>задача </a:t>
            </a:r>
            <a:r>
              <a:rPr lang="ru-RU" sz="2400" b="1" dirty="0" smtClean="0">
                <a:solidFill>
                  <a:srgbClr val="C00000"/>
                </a:solidFill>
                <a:latin typeface="Open Sans"/>
              </a:rPr>
              <a:t>национальной системы </a:t>
            </a:r>
            <a:r>
              <a:rPr lang="ru-RU" sz="2400" b="1" dirty="0">
                <a:solidFill>
                  <a:srgbClr val="C00000"/>
                </a:solidFill>
                <a:latin typeface="Open Sans"/>
              </a:rPr>
              <a:t>квалификаций</a:t>
            </a:r>
            <a:endParaRPr lang="ru-RU" sz="2400" dirty="0"/>
          </a:p>
          <a:p>
            <a:endParaRPr lang="ru-RU" sz="2400" dirty="0" smtClean="0">
              <a:solidFill>
                <a:srgbClr val="000000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0172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75758" y="47410"/>
            <a:ext cx="8268241" cy="670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b="1" dirty="0"/>
              <a:t>Совет по профессиональным квалификациям в области обеспечения безопасности в чрезвычайных ситуациях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0" y="0"/>
            <a:ext cx="9144000" cy="717624"/>
            <a:chOff x="0" y="0"/>
            <a:chExt cx="9144000" cy="717624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0"/>
              <a:ext cx="9144000" cy="712103"/>
            </a:xfrm>
            <a:prstGeom prst="rect">
              <a:avLst/>
            </a:prstGeom>
            <a:solidFill>
              <a:srgbClr val="42BDC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350"/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656" y="5521"/>
              <a:ext cx="712103" cy="712103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875758" y="47410"/>
              <a:ext cx="8268241" cy="6702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z="2000" b="1" dirty="0">
                  <a:solidFill>
                    <a:schemeClr val="tx1"/>
                  </a:solidFill>
                </a:rPr>
                <a:t>Совет по профессиональным квалификациям в области обеспечения безопасности в чрезвычайных ситуациях</a:t>
              </a: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-1" y="6363222"/>
            <a:ext cx="9144000" cy="494778"/>
          </a:xfrm>
          <a:prstGeom prst="rect">
            <a:avLst/>
          </a:prstGeom>
          <a:solidFill>
            <a:srgbClr val="4395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5386" y="3618490"/>
            <a:ext cx="809652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Open Sans"/>
              </a:rPr>
              <a:t>Национальная </a:t>
            </a:r>
            <a:r>
              <a:rPr lang="ru-RU" sz="2400" b="1" dirty="0">
                <a:solidFill>
                  <a:srgbClr val="C00000"/>
                </a:solidFill>
                <a:latin typeface="Open Sans"/>
              </a:rPr>
              <a:t>рамка квалификаций –</a:t>
            </a:r>
            <a:r>
              <a:rPr lang="ru-RU" sz="2400" dirty="0"/>
              <a:t> </a:t>
            </a:r>
            <a:r>
              <a:rPr lang="ru-RU" sz="2000" dirty="0"/>
              <a:t>Национальная</a:t>
            </a:r>
          </a:p>
          <a:p>
            <a:pPr algn="just"/>
            <a:r>
              <a:rPr lang="ru-RU" sz="2000" dirty="0" smtClean="0"/>
              <a:t>Рамка квалификаций Российской Федерации (далее </a:t>
            </a:r>
            <a:r>
              <a:rPr lang="ru-RU" sz="2000" dirty="0"/>
              <a:t>– НРК) является инструментом сопряжения сфер труда </a:t>
            </a:r>
            <a:r>
              <a:rPr lang="ru-RU" sz="2000" dirty="0" smtClean="0"/>
              <a:t>и образования и </a:t>
            </a:r>
            <a:r>
              <a:rPr lang="ru-RU" sz="2000" dirty="0"/>
              <a:t>представляет собой обобщенное описание квалификационных </a:t>
            </a:r>
            <a:r>
              <a:rPr lang="ru-RU" sz="2000" dirty="0" smtClean="0"/>
              <a:t>уровней, признаваемых </a:t>
            </a:r>
            <a:r>
              <a:rPr lang="ru-RU" sz="2000" dirty="0"/>
              <a:t>на общефедеральном уровне, и основных путей их </a:t>
            </a:r>
            <a:r>
              <a:rPr lang="ru-RU" sz="2000" dirty="0" smtClean="0"/>
              <a:t>достижения на </a:t>
            </a:r>
            <a:r>
              <a:rPr lang="ru-RU" sz="2000" dirty="0"/>
              <a:t>территории России</a:t>
            </a:r>
            <a:r>
              <a:rPr lang="ru-RU" sz="2000" dirty="0" smtClean="0"/>
              <a:t>.</a:t>
            </a:r>
            <a:endParaRPr lang="ru-RU" sz="24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410721" y="801590"/>
            <a:ext cx="839423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Open Sans"/>
              </a:rPr>
              <a:t>Квалификация…</a:t>
            </a:r>
            <a:r>
              <a:rPr lang="ru-RU" sz="2000" dirty="0" smtClean="0"/>
              <a:t> </a:t>
            </a:r>
            <a:endParaRPr lang="ru-RU" sz="2000" dirty="0"/>
          </a:p>
          <a:p>
            <a:endParaRPr lang="ru-RU" sz="2000" dirty="0" smtClean="0">
              <a:solidFill>
                <a:srgbClr val="000000"/>
              </a:solidFill>
              <a:latin typeface="Roboto"/>
            </a:endParaRPr>
          </a:p>
          <a:p>
            <a:r>
              <a:rPr lang="ru-RU" sz="2000" dirty="0" smtClean="0">
                <a:solidFill>
                  <a:srgbClr val="C00000"/>
                </a:solidFill>
                <a:latin typeface="Roboto"/>
              </a:rPr>
              <a:t>в </a:t>
            </a:r>
            <a:r>
              <a:rPr lang="ru-RU" sz="2000" dirty="0">
                <a:solidFill>
                  <a:srgbClr val="C00000"/>
                </a:solidFill>
                <a:latin typeface="Roboto"/>
              </a:rPr>
              <a:t>образовании это </a:t>
            </a:r>
            <a:r>
              <a:rPr lang="ru-RU" sz="2000" dirty="0">
                <a:solidFill>
                  <a:srgbClr val="000000"/>
                </a:solidFill>
                <a:latin typeface="Roboto"/>
              </a:rPr>
              <a:t>– уровень подготовки тех, кто закончил учебное заведение (среднее </a:t>
            </a:r>
            <a:r>
              <a:rPr lang="ru-RU" sz="2000" dirty="0" smtClean="0">
                <a:solidFill>
                  <a:srgbClr val="000000"/>
                </a:solidFill>
                <a:latin typeface="Roboto"/>
              </a:rPr>
              <a:t>профессионально, высшее бакалавриат, высшее магистратура и др.); </a:t>
            </a:r>
          </a:p>
          <a:p>
            <a:endParaRPr lang="ru-RU" sz="2000" dirty="0" smtClean="0">
              <a:solidFill>
                <a:srgbClr val="000000"/>
              </a:solidFill>
              <a:latin typeface="Roboto"/>
            </a:endParaRPr>
          </a:p>
          <a:p>
            <a:r>
              <a:rPr lang="ru-RU" sz="2000" dirty="0" smtClean="0">
                <a:solidFill>
                  <a:srgbClr val="C00000"/>
                </a:solidFill>
                <a:latin typeface="Roboto"/>
              </a:rPr>
              <a:t>в </a:t>
            </a:r>
            <a:r>
              <a:rPr lang="ru-RU" sz="2000" dirty="0">
                <a:solidFill>
                  <a:srgbClr val="C00000"/>
                </a:solidFill>
                <a:latin typeface="Roboto"/>
              </a:rPr>
              <a:t>трудовых </a:t>
            </a:r>
            <a:r>
              <a:rPr lang="ru-RU" sz="2000" dirty="0" smtClean="0">
                <a:solidFill>
                  <a:srgbClr val="C00000"/>
                </a:solidFill>
                <a:latin typeface="Roboto"/>
              </a:rPr>
              <a:t>отношениях это </a:t>
            </a:r>
            <a:r>
              <a:rPr lang="ru-RU" sz="2000" dirty="0" smtClean="0">
                <a:solidFill>
                  <a:srgbClr val="000000"/>
                </a:solidFill>
                <a:latin typeface="Roboto"/>
              </a:rPr>
              <a:t>– уровень </a:t>
            </a:r>
            <a:r>
              <a:rPr lang="ru-RU" sz="2000" dirty="0">
                <a:solidFill>
                  <a:srgbClr val="000000"/>
                </a:solidFill>
                <a:latin typeface="Roboto"/>
              </a:rPr>
              <a:t>знаний, умений, профессиональных навыков и опыта работы работника.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434699" y="6452075"/>
            <a:ext cx="615297" cy="33328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766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0"/>
            <a:ext cx="9144000" cy="717624"/>
            <a:chOff x="0" y="0"/>
            <a:chExt cx="9144000" cy="717624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0" y="0"/>
              <a:ext cx="9144000" cy="712103"/>
            </a:xfrm>
            <a:prstGeom prst="rect">
              <a:avLst/>
            </a:prstGeom>
            <a:solidFill>
              <a:srgbClr val="42BDC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350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656" y="5521"/>
              <a:ext cx="712103" cy="712103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875758" y="47410"/>
              <a:ext cx="8268241" cy="6702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z="2000" b="1" dirty="0">
                  <a:solidFill>
                    <a:schemeClr val="tx1"/>
                  </a:solidFill>
                </a:rPr>
                <a:t>Совет по профессиональным квалификациям в области обеспечения безопасности в чрезвычайных ситуациях</a:t>
              </a: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-1" y="6363222"/>
            <a:ext cx="9144000" cy="494778"/>
          </a:xfrm>
          <a:prstGeom prst="rect">
            <a:avLst/>
          </a:prstGeom>
          <a:solidFill>
            <a:srgbClr val="4395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239" y="903412"/>
            <a:ext cx="830151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Отраслевая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</a:rPr>
              <a:t>рамка квалификаций (ОРК)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- составная часть национальной системы квалификаций РФ, представляет собой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endParaRPr lang="ru-RU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обобщенное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описание по установленным показателям квалификационных уровней в рамках отрасли, признаваемое ведущими в данной отрасли организациями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иерархически упорядоченную по квалификационным уровням классификацию видов трудовой деятельности, сформированную по показателям НРК и другим значимым для отрасли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показателям.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ru-RU" sz="2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434699" y="6452075"/>
            <a:ext cx="615297" cy="33328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804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75758" y="47410"/>
            <a:ext cx="8268241" cy="670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b="1" dirty="0"/>
              <a:t>Совет по профессиональным квалификациям в области обеспечения безопасности в чрезвычайных ситуациях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0" y="0"/>
            <a:ext cx="9144000" cy="717624"/>
            <a:chOff x="0" y="0"/>
            <a:chExt cx="9144000" cy="717624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0" y="0"/>
              <a:ext cx="9144000" cy="712103"/>
            </a:xfrm>
            <a:prstGeom prst="rect">
              <a:avLst/>
            </a:prstGeom>
            <a:solidFill>
              <a:srgbClr val="42BDC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350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656" y="5521"/>
              <a:ext cx="712103" cy="712103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875758" y="47410"/>
              <a:ext cx="8268241" cy="6702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z="2000" b="1" dirty="0">
                  <a:solidFill>
                    <a:schemeClr val="tx1"/>
                  </a:solidFill>
                </a:rPr>
                <a:t>Совет по профессиональным квалификациям в области обеспечения безопасности в чрезвычайных ситуациях</a:t>
              </a: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-1" y="6363222"/>
            <a:ext cx="9144000" cy="494778"/>
          </a:xfrm>
          <a:prstGeom prst="rect">
            <a:avLst/>
          </a:prstGeom>
          <a:solidFill>
            <a:srgbClr val="4395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71937" y="1181727"/>
            <a:ext cx="1722996" cy="58111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ОБЩЕЕ ОБРАЗОВАНИЕ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4782" y="2714918"/>
            <a:ext cx="1367327" cy="58111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СПО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04781" y="4701217"/>
            <a:ext cx="1367327" cy="5811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933853" y="3957578"/>
            <a:ext cx="1818212" cy="5811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Бакалавриат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126310" y="4685669"/>
            <a:ext cx="1513816" cy="5811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Специалитет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847270" y="4685669"/>
            <a:ext cx="1609860" cy="5811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Магистратура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605930" y="855899"/>
            <a:ext cx="3240000" cy="5796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основное общее образование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606537" y="1554122"/>
            <a:ext cx="3240000" cy="5796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среднее общее образование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199594" y="2431363"/>
            <a:ext cx="3295351" cy="58111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/>
              <a:t>подготовка </a:t>
            </a:r>
            <a:r>
              <a:rPr lang="ru-RU" sz="1600" dirty="0"/>
              <a:t>квалифицированных рабочих, служащих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185754" y="3134625"/>
            <a:ext cx="3330820" cy="58111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подготовка специалистов среднего звена</a:t>
            </a:r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413845" y="5386807"/>
            <a:ext cx="2874638" cy="5811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Кадры высшей квалификации</a:t>
            </a:r>
            <a:endParaRPr lang="ru-RU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591218" y="3166141"/>
            <a:ext cx="1367327" cy="581114"/>
          </a:xfrm>
          <a:prstGeom prst="roundRect">
            <a:avLst/>
          </a:prstGeom>
          <a:solidFill>
            <a:srgbClr val="42BDCE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ДПО</a:t>
            </a:r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246834" y="853503"/>
            <a:ext cx="1743342" cy="58111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Проф. обучение</a:t>
            </a:r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591218" y="3974598"/>
            <a:ext cx="1367327" cy="581114"/>
          </a:xfrm>
          <a:prstGeom prst="roundRect">
            <a:avLst/>
          </a:prstGeom>
          <a:solidFill>
            <a:srgbClr val="42BDCE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ДПО</a:t>
            </a:r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591218" y="4669985"/>
            <a:ext cx="1367327" cy="581114"/>
          </a:xfrm>
          <a:prstGeom prst="roundRect">
            <a:avLst/>
          </a:prstGeom>
          <a:solidFill>
            <a:srgbClr val="42BDCE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ДПО</a:t>
            </a:r>
            <a:endParaRPr lang="ru-RU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591217" y="5381056"/>
            <a:ext cx="1367327" cy="581114"/>
          </a:xfrm>
          <a:prstGeom prst="roundRect">
            <a:avLst/>
          </a:prstGeom>
          <a:solidFill>
            <a:srgbClr val="42BDCE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ДПО</a:t>
            </a:r>
            <a:endParaRPr lang="ru-RU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549468" y="2431363"/>
            <a:ext cx="1367327" cy="581114"/>
          </a:xfrm>
          <a:prstGeom prst="roundRect">
            <a:avLst/>
          </a:prstGeom>
          <a:solidFill>
            <a:srgbClr val="42BDCE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ДПО</a:t>
            </a:r>
            <a:endParaRPr lang="ru-RU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246834" y="1555536"/>
            <a:ext cx="1743342" cy="58111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Проф. обучение</a:t>
            </a:r>
            <a:endParaRPr lang="ru-RU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240333" y="2425031"/>
            <a:ext cx="1743342" cy="58111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Проф. обучение</a:t>
            </a:r>
            <a:endParaRPr lang="ru-RU" dirty="0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7240333" y="3161277"/>
            <a:ext cx="1743342" cy="58111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Проф. обучение</a:t>
            </a:r>
            <a:endParaRPr lang="ru-RU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7246834" y="3934470"/>
            <a:ext cx="1743342" cy="58111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Проф. обучение</a:t>
            </a:r>
            <a:endParaRPr lang="ru-RU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240333" y="4666210"/>
            <a:ext cx="1743342" cy="58111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Проф. обучение</a:t>
            </a:r>
            <a:endParaRPr lang="ru-RU" dirty="0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240333" y="5397950"/>
            <a:ext cx="1743342" cy="58111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Проф. обучение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1293" y="2281363"/>
            <a:ext cx="6511896" cy="38400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 rot="16200000">
            <a:off x="-1720028" y="3974598"/>
            <a:ext cx="4164402" cy="5811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ПРОФЕССИОНАЛЬНОЕ ОБРАЗОВАНИЕ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8434699" y="6452075"/>
            <a:ext cx="615297" cy="33328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078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75758" y="47410"/>
            <a:ext cx="8268241" cy="670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b="1" dirty="0"/>
              <a:t>Совет по профессиональным квалификациям в области обеспечения безопасности в чрезвычайных ситуациях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25763" y="4087489"/>
            <a:ext cx="3684764" cy="58111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Б</a:t>
            </a:r>
            <a:r>
              <a:rPr lang="ru-RU" dirty="0" smtClean="0"/>
              <a:t>акалавриат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25763" y="4891623"/>
            <a:ext cx="1753415" cy="581114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Специалитет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328012" y="4891623"/>
            <a:ext cx="1782515" cy="581114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Магистратура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25763" y="1168449"/>
            <a:ext cx="3684764" cy="5796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Основное </a:t>
            </a:r>
            <a:r>
              <a:rPr lang="ru-RU" dirty="0"/>
              <a:t>общее образование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04987" y="1821073"/>
            <a:ext cx="3684764" cy="5796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Среднее </a:t>
            </a:r>
            <a:r>
              <a:rPr lang="ru-RU" dirty="0"/>
              <a:t>общее образование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25763" y="2601483"/>
            <a:ext cx="3684764" cy="581114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Подготовка квалифицированных</a:t>
            </a:r>
          </a:p>
          <a:p>
            <a:r>
              <a:rPr lang="ru-RU" dirty="0" smtClean="0"/>
              <a:t> </a:t>
            </a:r>
            <a:r>
              <a:rPr lang="ru-RU" dirty="0"/>
              <a:t>рабочих, </a:t>
            </a:r>
            <a:r>
              <a:rPr lang="ru-RU" dirty="0" smtClean="0"/>
              <a:t>служащих</a:t>
            </a:r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37865" y="3313391"/>
            <a:ext cx="3684764" cy="581114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Подготовка специалистов среднего звена</a:t>
            </a:r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37865" y="5665721"/>
            <a:ext cx="3672662" cy="58111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Кадры высшей квалификации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597851" y="4483948"/>
            <a:ext cx="1743342" cy="50400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 уровень</a:t>
            </a:r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6597851" y="2249603"/>
            <a:ext cx="1743342" cy="50400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 уровень</a:t>
            </a:r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6597851" y="1689815"/>
            <a:ext cx="1743342" cy="50400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 уровень</a:t>
            </a:r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6597851" y="1139044"/>
            <a:ext cx="1743342" cy="504000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 уровень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6597851" y="5614283"/>
            <a:ext cx="1743342" cy="504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 уровень</a:t>
            </a:r>
            <a:endParaRPr lang="ru-RU" dirty="0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4336657" y="1553031"/>
            <a:ext cx="1416561" cy="581114"/>
          </a:xfrm>
          <a:prstGeom prst="roundRect">
            <a:avLst/>
          </a:prstGeom>
          <a:solidFill>
            <a:srgbClr val="AFD19F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Проф. обучение</a:t>
            </a:r>
            <a:endParaRPr lang="ru-RU" dirty="0"/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4551255" y="3710002"/>
            <a:ext cx="1367327" cy="58111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ДПО</a:t>
            </a:r>
            <a:endParaRPr lang="ru-RU" dirty="0"/>
          </a:p>
        </p:txBody>
      </p:sp>
      <p:sp>
        <p:nvSpPr>
          <p:cNvPr id="4" name="Прямоугольный треугольник 3"/>
          <p:cNvSpPr/>
          <p:nvPr/>
        </p:nvSpPr>
        <p:spPr>
          <a:xfrm flipH="1">
            <a:off x="6600229" y="3917574"/>
            <a:ext cx="1742400" cy="517945"/>
          </a:xfrm>
          <a:prstGeom prst="rt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ый треугольник 59"/>
          <p:cNvSpPr/>
          <p:nvPr/>
        </p:nvSpPr>
        <p:spPr>
          <a:xfrm flipV="1">
            <a:off x="6602822" y="3917573"/>
            <a:ext cx="1742400" cy="517945"/>
          </a:xfrm>
          <a:prstGeom prst="rt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6597848" y="3912887"/>
            <a:ext cx="1743342" cy="504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 уровень</a:t>
            </a:r>
            <a:endParaRPr lang="ru-RU" dirty="0"/>
          </a:p>
        </p:txBody>
      </p:sp>
      <p:sp>
        <p:nvSpPr>
          <p:cNvPr id="61" name="Прямоугольный треугольник 60"/>
          <p:cNvSpPr/>
          <p:nvPr/>
        </p:nvSpPr>
        <p:spPr>
          <a:xfrm flipH="1">
            <a:off x="6601448" y="5037972"/>
            <a:ext cx="1742400" cy="517945"/>
          </a:xfrm>
          <a:prstGeom prst="rtTriangl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ый треугольник 61"/>
          <p:cNvSpPr/>
          <p:nvPr/>
        </p:nvSpPr>
        <p:spPr>
          <a:xfrm flipV="1">
            <a:off x="6605203" y="5039700"/>
            <a:ext cx="1742400" cy="517945"/>
          </a:xfrm>
          <a:prstGeom prst="rtTriangle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6613353" y="5040691"/>
            <a:ext cx="1717529" cy="51354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 уровень</a:t>
            </a:r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42901" y="2536457"/>
            <a:ext cx="3880762" cy="1483093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ый треугольник 34"/>
          <p:cNvSpPr/>
          <p:nvPr/>
        </p:nvSpPr>
        <p:spPr>
          <a:xfrm flipV="1">
            <a:off x="6597848" y="2814277"/>
            <a:ext cx="1742400" cy="504000"/>
          </a:xfrm>
          <a:prstGeom prst="rtTriangle">
            <a:avLst/>
          </a:prstGeom>
          <a:solidFill>
            <a:srgbClr val="AFD1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ый треугольник 35"/>
          <p:cNvSpPr/>
          <p:nvPr/>
        </p:nvSpPr>
        <p:spPr>
          <a:xfrm flipV="1">
            <a:off x="6604261" y="3366015"/>
            <a:ext cx="1742400" cy="504000"/>
          </a:xfrm>
          <a:prstGeom prst="rtTriangle">
            <a:avLst/>
          </a:prstGeom>
          <a:solidFill>
            <a:srgbClr val="AFD1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ый треугольник 36"/>
          <p:cNvSpPr/>
          <p:nvPr/>
        </p:nvSpPr>
        <p:spPr>
          <a:xfrm flipH="1">
            <a:off x="6597118" y="2814277"/>
            <a:ext cx="1742400" cy="504000"/>
          </a:xfrm>
          <a:prstGeom prst="rtTriangle">
            <a:avLst/>
          </a:prstGeom>
          <a:solidFill>
            <a:srgbClr val="8FAA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ый треугольник 37"/>
          <p:cNvSpPr/>
          <p:nvPr/>
        </p:nvSpPr>
        <p:spPr>
          <a:xfrm flipH="1">
            <a:off x="6600229" y="3365972"/>
            <a:ext cx="1742400" cy="504000"/>
          </a:xfrm>
          <a:prstGeom prst="rtTriangle">
            <a:avLst/>
          </a:prstGeom>
          <a:solidFill>
            <a:srgbClr val="8FAA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6603790" y="2814277"/>
            <a:ext cx="1743342" cy="504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 уровень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6601945" y="3370027"/>
            <a:ext cx="1743342" cy="504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 уровень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25874" y="2473698"/>
            <a:ext cx="4042990" cy="3870381"/>
          </a:xfrm>
          <a:prstGeom prst="rect">
            <a:avLst/>
          </a:prstGeom>
          <a:noFill/>
          <a:ln w="19050">
            <a:solidFill>
              <a:srgbClr val="EC3E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0" name="Группа 49"/>
          <p:cNvGrpSpPr/>
          <p:nvPr/>
        </p:nvGrpSpPr>
        <p:grpSpPr>
          <a:xfrm>
            <a:off x="0" y="0"/>
            <a:ext cx="9144000" cy="717624"/>
            <a:chOff x="0" y="0"/>
            <a:chExt cx="9144000" cy="717624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0" y="0"/>
              <a:ext cx="9144000" cy="712103"/>
            </a:xfrm>
            <a:prstGeom prst="rect">
              <a:avLst/>
            </a:prstGeom>
            <a:solidFill>
              <a:srgbClr val="42BDC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350"/>
            </a:p>
          </p:txBody>
        </p:sp>
        <p:pic>
          <p:nvPicPr>
            <p:cNvPr id="63" name="Рисунок 6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656" y="5521"/>
              <a:ext cx="712103" cy="712103"/>
            </a:xfrm>
            <a:prstGeom prst="rect">
              <a:avLst/>
            </a:prstGeom>
          </p:spPr>
        </p:pic>
        <p:sp>
          <p:nvSpPr>
            <p:cNvPr id="64" name="Прямоугольник 63"/>
            <p:cNvSpPr/>
            <p:nvPr/>
          </p:nvSpPr>
          <p:spPr>
            <a:xfrm>
              <a:off x="875758" y="47410"/>
              <a:ext cx="8268241" cy="6702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z="2000" b="1" dirty="0">
                  <a:solidFill>
                    <a:schemeClr val="tx1"/>
                  </a:solidFill>
                </a:rPr>
                <a:t>Совет по профессиональным квалификациям в области обеспечения безопасности в чрезвычайных ситуациях</a:t>
              </a:r>
            </a:p>
          </p:txBody>
        </p:sp>
      </p:grpSp>
      <p:sp>
        <p:nvSpPr>
          <p:cNvPr id="65" name="Прямоугольник 64"/>
          <p:cNvSpPr/>
          <p:nvPr/>
        </p:nvSpPr>
        <p:spPr>
          <a:xfrm>
            <a:off x="-1" y="6363222"/>
            <a:ext cx="9144000" cy="494778"/>
          </a:xfrm>
          <a:prstGeom prst="rect">
            <a:avLst/>
          </a:prstGeom>
          <a:solidFill>
            <a:srgbClr val="4395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8434699" y="6452075"/>
            <a:ext cx="615297" cy="33328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099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0"/>
            <a:ext cx="9144000" cy="717624"/>
            <a:chOff x="0" y="0"/>
            <a:chExt cx="9144000" cy="717624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0" y="0"/>
              <a:ext cx="9144000" cy="712103"/>
            </a:xfrm>
            <a:prstGeom prst="rect">
              <a:avLst/>
            </a:prstGeom>
            <a:solidFill>
              <a:srgbClr val="42BDC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350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656" y="5521"/>
              <a:ext cx="712103" cy="712103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875758" y="47410"/>
              <a:ext cx="8268241" cy="6702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z="2000" b="1" dirty="0">
                  <a:solidFill>
                    <a:schemeClr val="tx1"/>
                  </a:solidFill>
                </a:rPr>
                <a:t>Совет по профессиональным квалификациям в области обеспечения безопасности в чрезвычайных ситуациях</a:t>
              </a: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-1" y="6363222"/>
            <a:ext cx="9144000" cy="494778"/>
          </a:xfrm>
          <a:prstGeom prst="rect">
            <a:avLst/>
          </a:prstGeom>
          <a:solidFill>
            <a:srgbClr val="4395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86606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Open Sans"/>
              </a:rPr>
              <a:t>ОПИСАНИЕ КВАЛИФИКАЦИОННЫХ УРОВНЕЙ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49320" y="1577511"/>
            <a:ext cx="8301519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СТРОИТСЯ НА ОСНОВЕ </a:t>
            </a: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</a:rPr>
              <a:t>ТРЕХ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ОБОБЩЕННЫХ ПОКАЗАТЕЛЕЙ ДЕЯТЕЛЬНОСТИ:</a:t>
            </a:r>
          </a:p>
          <a:p>
            <a:endParaRPr lang="ru-RU" sz="28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широты полномочий и ответственности;</a:t>
            </a:r>
          </a:p>
          <a:p>
            <a:pPr marL="285750" indent="-285750" algn="just">
              <a:buFontTx/>
              <a:buChar char="-"/>
            </a:pPr>
            <a:endParaRPr lang="ru-RU" sz="28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сложности деятельности;</a:t>
            </a:r>
          </a:p>
          <a:p>
            <a:pPr algn="just"/>
            <a:endParaRPr lang="ru-RU" sz="28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наукоемкости деятельности.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ru-RU" sz="2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434699" y="6452075"/>
            <a:ext cx="615297" cy="33328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244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0"/>
            <a:ext cx="9144000" cy="717624"/>
            <a:chOff x="0" y="0"/>
            <a:chExt cx="9144000" cy="717624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0" y="0"/>
              <a:ext cx="9144000" cy="712103"/>
            </a:xfrm>
            <a:prstGeom prst="rect">
              <a:avLst/>
            </a:prstGeom>
            <a:solidFill>
              <a:srgbClr val="42BDC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350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656" y="5521"/>
              <a:ext cx="712103" cy="712103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875758" y="47410"/>
              <a:ext cx="8268241" cy="6702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z="2000" b="1" dirty="0">
                  <a:solidFill>
                    <a:schemeClr val="tx1"/>
                  </a:solidFill>
                </a:rPr>
                <a:t>Совет по профессиональным квалификациям в области обеспечения безопасности в чрезвычайных ситуациях</a:t>
              </a: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-1" y="6363222"/>
            <a:ext cx="9144000" cy="494778"/>
          </a:xfrm>
          <a:prstGeom prst="rect">
            <a:avLst/>
          </a:prstGeom>
          <a:solidFill>
            <a:srgbClr val="4395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434699" y="6452075"/>
            <a:ext cx="615297" cy="33328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9707" y="919490"/>
            <a:ext cx="2593982" cy="703059"/>
          </a:xfrm>
          <a:prstGeom prst="roundRect">
            <a:avLst/>
          </a:prstGeom>
          <a:solidFill>
            <a:srgbClr val="AFD19F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Национальная рамка квалификации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19707" y="1826640"/>
            <a:ext cx="2593982" cy="653800"/>
          </a:xfrm>
          <a:prstGeom prst="roundRect">
            <a:avLst/>
          </a:prstGeom>
          <a:solidFill>
            <a:srgbClr val="AFD19F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Отраслевая рамка квалификации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19707" y="2665279"/>
            <a:ext cx="2593982" cy="735082"/>
          </a:xfrm>
          <a:prstGeom prst="roundRect">
            <a:avLst/>
          </a:prstGeom>
          <a:solidFill>
            <a:srgbClr val="AFD19F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Профессиональные стандарты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19707" y="3585200"/>
            <a:ext cx="2593982" cy="735082"/>
          </a:xfrm>
          <a:prstGeom prst="roundRect">
            <a:avLst/>
          </a:prstGeom>
          <a:solidFill>
            <a:srgbClr val="AFD19F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Квалификации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19707" y="4505121"/>
            <a:ext cx="2593982" cy="735082"/>
          </a:xfrm>
          <a:prstGeom prst="roundRect">
            <a:avLst/>
          </a:prstGeom>
          <a:solidFill>
            <a:srgbClr val="AFD19F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Оценочные средства</a:t>
            </a: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14717" y="5434171"/>
            <a:ext cx="2593982" cy="735082"/>
          </a:xfrm>
          <a:prstGeom prst="roundRect">
            <a:avLst/>
          </a:prstGeom>
          <a:solidFill>
            <a:srgbClr val="AFD19F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Независимая оценка квалификации</a:t>
            </a:r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01651" y="2529700"/>
            <a:ext cx="2854297" cy="185429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/>
          <p:cNvCxnSpPr>
            <a:stCxn id="17" idx="2"/>
          </p:cNvCxnSpPr>
          <p:nvPr/>
        </p:nvCxnSpPr>
        <p:spPr>
          <a:xfrm flipH="1">
            <a:off x="1811708" y="1622549"/>
            <a:ext cx="0" cy="20409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1793192" y="2480440"/>
            <a:ext cx="0" cy="20409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1811708" y="3400361"/>
            <a:ext cx="0" cy="20409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1793192" y="4320282"/>
            <a:ext cx="0" cy="20409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1793192" y="5240203"/>
            <a:ext cx="0" cy="20409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Скругленный прямоугольник 26"/>
          <p:cNvSpPr/>
          <p:nvPr/>
        </p:nvSpPr>
        <p:spPr>
          <a:xfrm>
            <a:off x="3844181" y="1256764"/>
            <a:ext cx="5205815" cy="407856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Разработки профессиональных стандартов и квалификационных требований - это созданная государством возможность для работодателей формировать требования к квалификации, влиять на систему профессионального образования, получать работников прошедших процедуру контроля качества (независимой оценки квалификации).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3269023" y="3179865"/>
            <a:ext cx="575158" cy="450335"/>
          </a:xfrm>
          <a:prstGeom prst="rightArrow">
            <a:avLst/>
          </a:prstGeom>
          <a:solidFill>
            <a:srgbClr val="EC3E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67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0"/>
            <a:ext cx="9144000" cy="717624"/>
            <a:chOff x="0" y="0"/>
            <a:chExt cx="9144000" cy="717624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0" y="0"/>
              <a:ext cx="9144000" cy="712103"/>
            </a:xfrm>
            <a:prstGeom prst="rect">
              <a:avLst/>
            </a:prstGeom>
            <a:solidFill>
              <a:srgbClr val="42BDC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350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656" y="5521"/>
              <a:ext cx="712103" cy="712103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875758" y="47410"/>
              <a:ext cx="8268241" cy="6702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z="2000" b="1" dirty="0">
                  <a:solidFill>
                    <a:schemeClr val="tx1"/>
                  </a:solidFill>
                </a:rPr>
                <a:t>Совет по профессиональным квалификациям в области обеспечения безопасности в чрезвычайных ситуациях</a:t>
              </a: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492" y="382517"/>
            <a:ext cx="3570918" cy="3570918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95657" y="3812111"/>
            <a:ext cx="815268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по вопросам сотрудничества</a:t>
            </a:r>
            <a:r>
              <a:rPr lang="en-US" sz="2800" dirty="0" smtClean="0"/>
              <a:t> </a:t>
            </a:r>
            <a:r>
              <a:rPr lang="ru-RU" sz="2800" dirty="0" smtClean="0"/>
              <a:t>и взаимодействия: </a:t>
            </a:r>
          </a:p>
          <a:p>
            <a:pPr algn="ctr"/>
            <a:r>
              <a:rPr lang="ru-RU" sz="2800" dirty="0" smtClean="0"/>
              <a:t>Своеступов Михаил Васильевич, </a:t>
            </a:r>
          </a:p>
          <a:p>
            <a:pPr algn="ctr"/>
            <a:r>
              <a:rPr lang="ru-RU" sz="2800" dirty="0" smtClean="0"/>
              <a:t>руководитель центра развития образования СПК ЧС 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</a:rPr>
              <a:t>spkchs@mail.ru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ru-RU" sz="54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36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1358</TotalTime>
  <Words>523</Words>
  <Application>Microsoft Office PowerPoint</Application>
  <PresentationFormat>Экран (4:3)</PresentationFormat>
  <Paragraphs>105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Open Sans</vt:lpstr>
      <vt:lpstr>Roboto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Mikhail</cp:lastModifiedBy>
  <cp:revision>59</cp:revision>
  <dcterms:created xsi:type="dcterms:W3CDTF">2018-09-23T21:47:05Z</dcterms:created>
  <dcterms:modified xsi:type="dcterms:W3CDTF">2019-06-05T16:59:08Z</dcterms:modified>
</cp:coreProperties>
</file>