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  <p:sldId id="263" r:id="rId7"/>
    <p:sldId id="261" r:id="rId8"/>
    <p:sldId id="264" r:id="rId9"/>
    <p:sldId id="265" r:id="rId10"/>
    <p:sldId id="266" r:id="rId11"/>
    <p:sldId id="268" r:id="rId12"/>
    <p:sldId id="269" r:id="rId13"/>
    <p:sldId id="270" r:id="rId14"/>
    <p:sldId id="271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041C"/>
    <a:srgbClr val="008000"/>
    <a:srgbClr val="007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77" autoAdjust="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07932-3220-4DBC-9529-E35204CE0B7F}" type="datetimeFigureOut">
              <a:rPr lang="ru-RU"/>
              <a:pPr>
                <a:defRPr/>
              </a:pPr>
              <a:t>05.06.2019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8B8EE-0961-430E-B191-A26955FA2C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C7674-7729-48C7-BC47-FAFD2AC9575B}" type="datetimeFigureOut">
              <a:rPr lang="ru-RU"/>
              <a:pPr>
                <a:defRPr/>
              </a:pPr>
              <a:t>05.06.2019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3B0D6B-61C2-4390-83B7-720195771D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8FB294-EF5A-4817-8D6D-2A7BC2EF2D4C}" type="datetimeFigureOut">
              <a:rPr lang="ru-RU"/>
              <a:pPr>
                <a:defRPr/>
              </a:pPr>
              <a:t>05.06.2019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2F5D8-EA02-42A4-9FB7-6B2B443C34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F97E8B-1507-49E1-806F-DE2360222AD1}" type="datetimeFigureOut">
              <a:rPr lang="ru-RU"/>
              <a:pPr>
                <a:defRPr/>
              </a:pPr>
              <a:t>05.06.2019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BAAAA7-20DD-4AE9-9DA6-0CB0885306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8A152-22E7-4307-A2ED-9DF6E5E775E4}" type="datetimeFigureOut">
              <a:rPr lang="ru-RU"/>
              <a:pPr>
                <a:defRPr/>
              </a:pPr>
              <a:t>05.06.2019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A319F-7B5A-45CD-BD3A-D89A7A83BC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D4A0A2-F5CA-41BF-B2A5-B14EEB40DF76}" type="datetimeFigureOut">
              <a:rPr lang="ru-RU"/>
              <a:pPr>
                <a:defRPr/>
              </a:pPr>
              <a:t>05.06.2019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D38A4-78ED-4B0A-88F8-E57A5FDEC5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BCBE8F-B097-49F2-AB84-A2AA418C95AA}" type="datetimeFigureOut">
              <a:rPr lang="ru-RU"/>
              <a:pPr>
                <a:defRPr/>
              </a:pPr>
              <a:t>05.06.2019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F89B0-4935-4325-ACF6-352FC94F8D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BE7EE-DBC8-4EC4-9AF1-391CC7BE04D2}" type="datetimeFigureOut">
              <a:rPr lang="ru-RU"/>
              <a:pPr>
                <a:defRPr/>
              </a:pPr>
              <a:t>05.06.2019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044EFF-628E-4659-9836-A0384594C0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3B04F9-F3E4-474E-915F-FCD3254BDF5C}" type="datetimeFigureOut">
              <a:rPr lang="ru-RU"/>
              <a:pPr>
                <a:defRPr/>
              </a:pPr>
              <a:t>05.06.2019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94AA78-03B0-42C0-B76A-76279ED8BB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95E3FB-F5FE-4A7E-A543-52F1229FAD9F}" type="datetimeFigureOut">
              <a:rPr lang="ru-RU"/>
              <a:pPr>
                <a:defRPr/>
              </a:pPr>
              <a:t>05.06.2019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290383-E6EB-42DE-BC45-48EF5AF8E1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36EC4B-AEE7-4BC3-ADDB-1FEE68A79062}" type="datetimeFigureOut">
              <a:rPr lang="ru-RU"/>
              <a:pPr>
                <a:defRPr/>
              </a:pPr>
              <a:t>05.06.2019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E70DB5-45ED-4DF0-8FDE-6D36DA60EB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9459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BE431A6-6162-4272-99EC-775161581972}" type="datetimeFigureOut">
              <a:rPr lang="ru-RU"/>
              <a:pPr>
                <a:defRPr/>
              </a:pPr>
              <a:t>05.06.2019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DA18991-E4D3-4ECF-B216-BE0D5AF61C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oleObject" Target="../embeddings/oleObject1.bin"/><Relationship Id="rId2" Type="http://schemas.openxmlformats.org/officeDocument/2006/relationships/vmlDrawing" Target="../drawings/vmlDrawing1.vml"/><Relationship Id="rId1" Type="http://schemas.openxmlformats.org/officeDocument/2006/relationships/themeOverride" Target="../theme/themeOverride5.xml"/><Relationship Id="rId6" Type="http://schemas.openxmlformats.org/officeDocument/2006/relationships/hyperlink" Target="http://www.allrus.info/main.php?ID=289110" TargetMode="External"/><Relationship Id="rId5" Type="http://schemas.openxmlformats.org/officeDocument/2006/relationships/hyperlink" Target="http://teachpro.ru/" TargetMode="Externa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037"/>
          </a:xfrm>
        </p:spPr>
        <p:txBody>
          <a:bodyPr/>
          <a:lstStyle/>
          <a:p>
            <a:pPr eaLnBrk="1" hangingPunct="1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ФОРУМ</a:t>
            </a:r>
            <a:b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</a:rPr>
            </a:b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ПЕРЕСПЕКТИВЫ И ТРАЕКТОРИЯ РАЗВИТИЯ СИСТЕМЫ ПРОФЕССИОНАЛЬНОГО ОБРАЗОВАНИЯ В ОБЛАСТИ БЕЗОПАСНОСТИ ЖИЗНЕДЕЯТЕЛЬНОСТИ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6.06.2019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315" name="Объект 2"/>
          <p:cNvSpPr>
            <a:spLocks noGrp="1"/>
          </p:cNvSpPr>
          <p:nvPr>
            <p:ph idx="1"/>
          </p:nvPr>
        </p:nvSpPr>
        <p:spPr>
          <a:xfrm>
            <a:off x="457200" y="2060575"/>
            <a:ext cx="8075613" cy="3057525"/>
          </a:xfrm>
        </p:spPr>
        <p:txBody>
          <a:bodyPr/>
          <a:lstStyle/>
          <a:p>
            <a:pPr indent="0" algn="ctr" eaLnBrk="1" hangingPunct="1">
              <a:spcBef>
                <a:spcPct val="0"/>
              </a:spcBef>
              <a:buFont typeface="Arial" charset="0"/>
              <a:buNone/>
            </a:pPr>
            <a:r>
              <a:rPr lang="ru-RU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Новые подходы к обучению специалистов и населения по вопросам обеспечения безопасности жизнедеятельности в условиях развития цифровой экономики</a:t>
            </a:r>
          </a:p>
          <a:p>
            <a:pPr indent="0" eaLnBrk="1" hangingPunct="1">
              <a:lnSpc>
                <a:spcPct val="150000"/>
              </a:lnSpc>
              <a:buFont typeface="Arial" charset="0"/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indent="0" algn="ctr" eaLnBrk="1" hangingPunct="1">
              <a:lnSpc>
                <a:spcPct val="150000"/>
              </a:lnSpc>
              <a:buFont typeface="Arial" charset="0"/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6" name="Прямоугольник 5"/>
          <p:cNvSpPr>
            <a:spLocks noChangeArrowheads="1"/>
          </p:cNvSpPr>
          <p:nvPr/>
        </p:nvSpPr>
        <p:spPr bwMode="auto">
          <a:xfrm>
            <a:off x="755650" y="4221163"/>
            <a:ext cx="8135938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Зам.директора НИИ «АЭРОКОСМОС»-советник вице-президента РАН, руководитель департамента развития кадрового потенциала   Национального центра цифровой экономики МГУ им.М.В.Ломоносова</a:t>
            </a:r>
          </a:p>
          <a:p>
            <a:pPr algn="r">
              <a:lnSpc>
                <a:spcPct val="150000"/>
              </a:lnSpc>
            </a:pPr>
            <a:r>
              <a:rPr lang="ru-RU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Заслуженный деятель науки РФ, д.т.н., профессор, академик РАЕН, генерал-майор запаса, Шахраманьян М.А. 7283763</a:t>
            </a:r>
            <a:r>
              <a:rPr lang="en-US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@mail.ru</a:t>
            </a:r>
            <a:endParaRPr lang="ru-RU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457200" y="773113"/>
            <a:ext cx="8229600" cy="1143000"/>
          </a:xfrm>
        </p:spPr>
        <p:txBody>
          <a:bodyPr/>
          <a:lstStyle/>
          <a:p>
            <a:pPr eaLnBrk="1" hangingPunct="1"/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ФОРУМ</a:t>
            </a:r>
            <a:b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</a:rPr>
            </a:b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ПЕРЕСПЕКТИВЫ И ТРАЕКТОРИЯ РАЗВИТИЯ СИСТЕМЫ ПРОФЕССИОНАЛЬНОГО ОБРАЗОВАНИЯ В ОБЛАСТИ БЕЗОПАСНОСТИ ЖИЗНЕДЕЯТЕЛЬНОСТИ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6.06.2019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750" y="2708275"/>
            <a:ext cx="8229600" cy="27368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/>
              <a:t> </a:t>
            </a:r>
            <a:r>
              <a:rPr lang="ru-RU" sz="4000" dirty="0">
                <a:solidFill>
                  <a:srgbClr val="FFFF00"/>
                </a:solidFill>
              </a:rPr>
              <a:t>Видеоролик «ПАК ТРЕБИТ» (3 мин.)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ФОРУМ</a:t>
            </a:r>
            <a:b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</a:rPr>
            </a:b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ПЕРЕСПЕКТИВЫ И ТРАЕКТОРИЯ РАЗВИТИЯ СИСТЕМЫ ПРОФЕССИОНАЛЬНОГО ОБРАЗОВАНИЯ В ОБЛАСТИ БЕЗОПАСНОСТИ ЖИЗНЕДЕЯТЕЛЬНОСТИ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6.06.2019</a:t>
            </a:r>
            <a:endParaRPr lang="ru-RU" sz="22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711325"/>
            <a:ext cx="9144000" cy="4525963"/>
          </a:xfrm>
        </p:spPr>
        <p:txBody>
          <a:bodyPr rtlCol="0">
            <a:normAutofit fontScale="40000" lnSpcReduction="20000"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500" dirty="0"/>
              <a:t> </a:t>
            </a:r>
            <a:r>
              <a:rPr lang="ru-RU" sz="4500" dirty="0">
                <a:solidFill>
                  <a:srgbClr val="FFFF00"/>
                </a:solidFill>
              </a:rPr>
              <a:t>Структура авторского курса  проф. </a:t>
            </a:r>
            <a:r>
              <a:rPr lang="ru-RU" sz="4500" dirty="0" err="1">
                <a:solidFill>
                  <a:srgbClr val="FFFF00"/>
                </a:solidFill>
              </a:rPr>
              <a:t>Шахраманьяна</a:t>
            </a:r>
            <a:r>
              <a:rPr lang="ru-RU" sz="4500" dirty="0">
                <a:solidFill>
                  <a:srgbClr val="FFFF00"/>
                </a:solidFill>
              </a:rPr>
              <a:t> М.А. по БЖД  в МГОУ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4500" dirty="0">
              <a:solidFill>
                <a:srgbClr val="FFFF00"/>
              </a:solidFill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500" b="1" dirty="0">
                <a:solidFill>
                  <a:srgbClr val="FFFF00"/>
                </a:solidFill>
                <a:latin typeface="Arial"/>
              </a:rPr>
              <a:t>1. Лекции - 10ч.</a:t>
            </a:r>
            <a:endParaRPr lang="ru-RU" sz="3500" dirty="0">
              <a:solidFill>
                <a:srgbClr val="FFFF00"/>
              </a:solidFill>
              <a:latin typeface="Arial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500" dirty="0">
                <a:solidFill>
                  <a:srgbClr val="FFFF00"/>
                </a:solidFill>
                <a:latin typeface="Arial"/>
              </a:rPr>
              <a:t>1.1 Лекция  « Природные чрезвычайные ситуации» - 2 ч.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500" dirty="0">
                <a:solidFill>
                  <a:srgbClr val="FFFF00"/>
                </a:solidFill>
                <a:latin typeface="Arial"/>
              </a:rPr>
              <a:t>1.2 Лекция «Техногенные чрезвычайные ситуации» - 2 ч.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500" dirty="0">
                <a:solidFill>
                  <a:srgbClr val="FFFF00"/>
                </a:solidFill>
                <a:latin typeface="Arial"/>
              </a:rPr>
              <a:t>1.3 Лекция «Биолого-социальные чрезвычайные  ситуации» - 2 ч.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500" dirty="0">
                <a:solidFill>
                  <a:srgbClr val="FFFF00"/>
                </a:solidFill>
                <a:latin typeface="Arial"/>
              </a:rPr>
              <a:t>1.4 Лекция «Российская единая система предупреждения и ликвидации чрезвычайных   ситуаций» - 4 ч.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500" dirty="0">
                <a:solidFill>
                  <a:srgbClr val="FFFF00"/>
                </a:solidFill>
                <a:latin typeface="Arial"/>
              </a:rPr>
              <a:t> 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500" b="1" dirty="0">
                <a:solidFill>
                  <a:srgbClr val="FFFF00"/>
                </a:solidFill>
                <a:latin typeface="Arial"/>
              </a:rPr>
              <a:t>2. Практические интерактивные занятия - 14 ч.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500" dirty="0">
                <a:solidFill>
                  <a:srgbClr val="FFFF00"/>
                </a:solidFill>
                <a:latin typeface="Arial"/>
              </a:rPr>
              <a:t>2.1 Составление  и обсуждение интеллект - карт по природным ЧС( виды и правила поведения) – 2 ч.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500" dirty="0">
                <a:solidFill>
                  <a:srgbClr val="FFFF00"/>
                </a:solidFill>
                <a:latin typeface="Arial"/>
              </a:rPr>
              <a:t>2.2 Составление  и обсуждение интеллект - карт по техногенным  ЧС( виды и правила поведения) - 2 ч.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500" dirty="0">
                <a:solidFill>
                  <a:srgbClr val="FFFF00"/>
                </a:solidFill>
                <a:latin typeface="Arial"/>
              </a:rPr>
              <a:t>2.3 Составление и обсуждение  интеллект - карт по  биолого-социальным ЧС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500" dirty="0">
                <a:solidFill>
                  <a:srgbClr val="FFFF00"/>
                </a:solidFill>
                <a:latin typeface="Arial"/>
              </a:rPr>
              <a:t>(виды и правила поведения) -2 ч.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500" dirty="0">
                <a:solidFill>
                  <a:srgbClr val="FFFF00"/>
                </a:solidFill>
                <a:latin typeface="Arial"/>
              </a:rPr>
              <a:t>2.4. Составление  и обсуждение интеллект - карт по  РСЧС( нормативно-правовые акты) – 2 ч.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500" dirty="0">
                <a:solidFill>
                  <a:srgbClr val="FFFF00"/>
                </a:solidFill>
                <a:latin typeface="Arial"/>
              </a:rPr>
              <a:t>2.5. Составление  и обсуждение интеллект - карт по РСЧС( Решаемые задачи и структура) – 2 ч.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500" dirty="0">
                <a:solidFill>
                  <a:srgbClr val="FFFF00"/>
                </a:solidFill>
                <a:latin typeface="Arial"/>
              </a:rPr>
              <a:t>2.6 Составление и обсуждение  интеллект - карт по РСЧС( силы и средства) – 2 ч.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500" dirty="0">
                <a:solidFill>
                  <a:srgbClr val="FFFF00"/>
                </a:solidFill>
                <a:latin typeface="Arial"/>
              </a:rPr>
              <a:t>2.7. Составление  и обсуждение интеллект - карт по РСЧС( наукоемкие технологии) – 2 ч.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3500" dirty="0">
              <a:solidFill>
                <a:srgbClr val="FFFF00"/>
              </a:solidFill>
              <a:latin typeface="Arial"/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500" b="1" dirty="0">
                <a:solidFill>
                  <a:srgbClr val="FFFF00"/>
                </a:solidFill>
                <a:latin typeface="Arial"/>
              </a:rPr>
              <a:t>3. Зачет - 2 ч.</a:t>
            </a:r>
            <a:endParaRPr lang="ru-RU" sz="3500" dirty="0">
              <a:solidFill>
                <a:srgbClr val="FFFF00"/>
              </a:solidFill>
              <a:latin typeface="Arial"/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ФОРУМ</a:t>
            </a:r>
            <a:b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</a:rPr>
            </a:b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ПЕРЕСПЕКТИВЫ И ТРАЕКТОРИЯ РАЗВИТИЯ СИСТЕМЫ ПРОФЕССИОНАЛЬНОГО ОБРАЗОВАНИЯ В ОБЛАСТИ БЕЗОПАСНОСТИ ЖИЗНЕДЕЯТЕЛЬНОСТИ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6.06.2019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25603" name="Объект 2"/>
          <p:cNvSpPr>
            <a:spLocks noGrp="1"/>
          </p:cNvSpPr>
          <p:nvPr>
            <p:ph idx="1"/>
          </p:nvPr>
        </p:nvSpPr>
        <p:spPr>
          <a:xfrm>
            <a:off x="457200" y="1628775"/>
            <a:ext cx="8291513" cy="4713288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ru-RU">
                <a:solidFill>
                  <a:srgbClr val="FFFF00"/>
                </a:solidFill>
              </a:rPr>
              <a:t> </a:t>
            </a:r>
            <a:r>
              <a:rPr lang="ru-RU" sz="2800">
                <a:solidFill>
                  <a:srgbClr val="FFFF00"/>
                </a:solidFill>
              </a:rPr>
              <a:t>Пример составления  студентами интеллект карты по действиям в ЧС</a:t>
            </a:r>
          </a:p>
          <a:p>
            <a:pPr marL="0" indent="0" eaLnBrk="1" hangingPunct="1">
              <a:buFont typeface="Arial" charset="0"/>
              <a:buNone/>
            </a:pPr>
            <a:endParaRPr lang="ru-RU" sz="1800"/>
          </a:p>
        </p:txBody>
      </p:sp>
      <p:pic>
        <p:nvPicPr>
          <p:cNvPr id="25604" name="Рисунок 13" descr="F:\Московский областной университет\обж\интеллект карты\ТЧС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76375" y="2924175"/>
            <a:ext cx="6048375" cy="381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ФОРУМ</a:t>
            </a:r>
            <a:b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</a:rPr>
            </a:b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ПЕРЕСПЕКТИВЫ И ТРАЕКТОРИЯ РАЗВИТИЯ СИСТЕМЫ ПРОФЕССИОНАЛЬНОГО ОБРАЗОВАНИЯ В ОБЛАСТИ БЕЗОПАСНОСТИ ЖИЗНЕДЕЯТЕЛЬНОСТИ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6.06.2019</a:t>
            </a:r>
            <a:endParaRPr lang="ru-RU" sz="1800" b="1" u="sng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26627" name="Объект 2"/>
          <p:cNvSpPr>
            <a:spLocks noGrp="1"/>
          </p:cNvSpPr>
          <p:nvPr>
            <p:ph idx="1"/>
          </p:nvPr>
        </p:nvSpPr>
        <p:spPr>
          <a:xfrm>
            <a:off x="0" y="1196975"/>
            <a:ext cx="9144000" cy="5327650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endParaRPr lang="ru-RU" sz="1500" dirty="0"/>
          </a:p>
          <a:p>
            <a:pPr marL="0" indent="0" algn="ctr" eaLnBrk="1" hangingPunct="1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endParaRPr lang="ru-RU" sz="2400" b="1" dirty="0">
              <a:solidFill>
                <a:srgbClr val="FFFF00"/>
              </a:solidFill>
            </a:endParaRPr>
          </a:p>
          <a:p>
            <a:pPr marL="0" indent="0" algn="ctr" eaLnBrk="1" hangingPunct="1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ru-RU" sz="2400" b="1" dirty="0">
                <a:solidFill>
                  <a:srgbClr val="FFFF00"/>
                </a:solidFill>
              </a:rPr>
              <a:t>Взгляд в будущее</a:t>
            </a:r>
          </a:p>
          <a:p>
            <a:pPr marL="0" indent="0" algn="ctr" eaLnBrk="1" hangingPunct="1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endParaRPr lang="ru-RU" sz="2400" b="1" dirty="0"/>
          </a:p>
          <a:p>
            <a:pPr marL="0" indent="0" algn="ctr" eaLnBrk="1" hangingPunct="1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ru-RU" sz="1800" dirty="0">
                <a:solidFill>
                  <a:srgbClr val="FFFF00"/>
                </a:solidFill>
              </a:rPr>
              <a:t>Ближайшие десятилетия - роботы  активно включаются в жизнедеятельность человеческой цивилизации.</a:t>
            </a:r>
          </a:p>
          <a:p>
            <a:pPr marL="0" indent="0" algn="ctr" eaLnBrk="1" hangingPunct="1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endParaRPr lang="ru-RU" sz="1800" dirty="0">
              <a:solidFill>
                <a:srgbClr val="FFFF00"/>
              </a:solidFill>
            </a:endParaRPr>
          </a:p>
          <a:p>
            <a:pPr marL="0" indent="0" algn="ctr" eaLnBrk="1" hangingPunct="1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ru-RU" sz="1800" dirty="0">
                <a:solidFill>
                  <a:srgbClr val="FFFF00"/>
                </a:solidFill>
              </a:rPr>
              <a:t>Отмирают старые профессии, на их смену идут новые  с участием роботов.</a:t>
            </a:r>
            <a:r>
              <a:rPr lang="ru-RU" sz="1800" dirty="0">
                <a:solidFill>
                  <a:srgbClr val="FFFF00"/>
                </a:solidFill>
                <a:cs typeface="Times New Roman" pitchFamily="18" charset="0"/>
              </a:rPr>
              <a:t> Очень серьезно встает вопрос трудоустройства  людей в ближайшем будущем  ,т.к. многие виды стандартных работ, не требующих применение нестандартных решений  смогут   выполнять роботы. </a:t>
            </a:r>
          </a:p>
          <a:p>
            <a:pPr marL="0" indent="0" algn="ctr" eaLnBrk="1" hangingPunct="1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endParaRPr lang="ru-RU" sz="1800" dirty="0">
              <a:solidFill>
                <a:srgbClr val="FFFF00"/>
              </a:solidFill>
              <a:cs typeface="Times New Roman" pitchFamily="18" charset="0"/>
            </a:endParaRPr>
          </a:p>
          <a:p>
            <a:pPr marL="0" indent="0" algn="ctr" eaLnBrk="1" hangingPunct="1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ru-RU" sz="1800" dirty="0">
                <a:solidFill>
                  <a:srgbClr val="FFFF00"/>
                </a:solidFill>
                <a:cs typeface="Times New Roman" pitchFamily="18" charset="0"/>
              </a:rPr>
              <a:t>Профессии спасатель это не грозит в ближайшей и  в отдаленной перспективе, учитывая всю сложность принятия нестандартных решений по спасению людей, оказавших в зоне чрезвычайной ситуации. </a:t>
            </a:r>
          </a:p>
          <a:p>
            <a:pPr marL="0" indent="0" algn="ctr" eaLnBrk="1" hangingPunct="1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endParaRPr lang="ru-RU" sz="1800" dirty="0">
              <a:solidFill>
                <a:srgbClr val="FFFF00"/>
              </a:solidFill>
              <a:cs typeface="Times New Roman" pitchFamily="18" charset="0"/>
            </a:endParaRPr>
          </a:p>
          <a:p>
            <a:pPr marL="0" indent="0" algn="ctr" eaLnBrk="1" hangingPunct="1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ru-RU" sz="1800" dirty="0">
                <a:solidFill>
                  <a:srgbClr val="FFFF00"/>
                </a:solidFill>
                <a:cs typeface="Times New Roman" pitchFamily="18" charset="0"/>
              </a:rPr>
              <a:t>Информацию об этом в рамках образовательных и просветительных программ, необходимо  распространять среди населения, особенно  среди подрастающего поколения, задумывающегося о выборе своего жизненного пути, что позволит сделать профессию спасатель одну из наиболее востребованных профессий как в настоящее время, так и в ближайшем будущем. </a:t>
            </a:r>
            <a:endParaRPr lang="ru-RU" sz="1800" dirty="0">
              <a:solidFill>
                <a:srgbClr val="FFFF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457200" y="557213"/>
            <a:ext cx="8229600" cy="1143000"/>
          </a:xfrm>
        </p:spPr>
        <p:txBody>
          <a:bodyPr/>
          <a:lstStyle/>
          <a:p>
            <a:pPr eaLnBrk="1" hangingPunct="1"/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ФОРУМ</a:t>
            </a:r>
            <a:b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</a:rPr>
            </a:b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ПЕРЕСПЕКТИВЫ И ТРАЕКТОРИЯ РАЗВИТИЯ СИСТЕМЫ ПРОФЕССИОНАЛЬНОГО ОБРАЗОВАНИЯ В ОБЛАСТИ БЕЗОПАСНОСТИ ЖИЗНЕДЕЯТЕЛЬНОСТИ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6.06.2019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27651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charset="0"/>
              <a:buNone/>
            </a:pPr>
            <a:endParaRPr lang="ru-RU" dirty="0"/>
          </a:p>
          <a:p>
            <a:pPr marL="0" indent="0" eaLnBrk="1" hangingPunct="1">
              <a:buFont typeface="Arial" charset="0"/>
              <a:buNone/>
            </a:pPr>
            <a:endParaRPr lang="ru-RU" sz="4000" dirty="0"/>
          </a:p>
          <a:p>
            <a:pPr marL="0" indent="0" algn="ctr" eaLnBrk="1" hangingPunct="1">
              <a:buFont typeface="Arial" charset="0"/>
              <a:buNone/>
            </a:pPr>
            <a:r>
              <a:rPr lang="ru-RU" sz="5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Благодарю за внимание!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457200" y="414338"/>
            <a:ext cx="8229600" cy="1143000"/>
          </a:xfrm>
        </p:spPr>
        <p:txBody>
          <a:bodyPr/>
          <a:lstStyle/>
          <a:p>
            <a:pPr eaLnBrk="1" hangingPunct="1"/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ФОРУМ</a:t>
            </a:r>
            <a:b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</a:rPr>
            </a:b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ПЕРЕСПЕКТИВЫ И ТРАЕКТОРИЯ РАЗВИТИЯ СИСТЕМЫ ПРОФЕССИОНАЛЬНОГО ОБРАЗОВАНИЯ В ОБЛАСТИ БЕЗОПАСНОСТИ ЖИЗНЕДЕЯТЕЛЬНОСТИ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6.06.2019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4339" name="Объект 2"/>
          <p:cNvSpPr>
            <a:spLocks noGrp="1"/>
          </p:cNvSpPr>
          <p:nvPr>
            <p:ph idx="1"/>
          </p:nvPr>
        </p:nvSpPr>
        <p:spPr>
          <a:xfrm>
            <a:off x="179388" y="1998663"/>
            <a:ext cx="8856662" cy="4525962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en-US" dirty="0"/>
              <a:t> </a:t>
            </a:r>
            <a:r>
              <a:rPr lang="ru-RU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Новые подходы к обучению-широкомасштабное использование мощного потенциала  технологий цифровой экономики:</a:t>
            </a:r>
            <a:endParaRPr lang="en-US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/>
            <a:r>
              <a:rPr lang="ru-RU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облачные платформы и дистанционные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технологии обучения;</a:t>
            </a:r>
          </a:p>
          <a:p>
            <a:pPr marL="0" indent="0" algn="just" eaLnBrk="1" hangingPunct="1"/>
            <a:r>
              <a:rPr lang="ru-RU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дополненная и виртуальная реальность;</a:t>
            </a:r>
          </a:p>
          <a:p>
            <a:pPr marL="0" indent="0" algn="just" eaLnBrk="1" hangingPunct="1"/>
            <a:r>
              <a:rPr lang="ru-RU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моделирование;</a:t>
            </a:r>
          </a:p>
          <a:p>
            <a:pPr marL="0" indent="0" algn="just" eaLnBrk="1" hangingPunct="1"/>
            <a:r>
              <a:rPr lang="ru-RU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машинное обучение и искусственный    интеллект  и др.</a:t>
            </a:r>
            <a:endParaRPr lang="ru-RU" sz="2800" dirty="0">
              <a:solidFill>
                <a:srgbClr val="FFFF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457200" y="414338"/>
            <a:ext cx="8229600" cy="1143000"/>
          </a:xfrm>
        </p:spPr>
        <p:txBody>
          <a:bodyPr/>
          <a:lstStyle/>
          <a:p>
            <a:pPr eaLnBrk="1" hangingPunct="1"/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ФОРУМ</a:t>
            </a:r>
            <a:b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</a:rPr>
            </a:b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ПЕРЕСПЕКТИВЫ И ТРАЕКТОРИЯ РАЗВИТИЯ СИСТЕМЫ ПРОФЕССИОНАЛЬНОГО ОБРАЗОВАНИЯ В ОБЛАСТИ БЕЗОПАСНОСТИ ЖИЗНЕДЕЯТЕЛЬНОСТИ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6.06.2019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5363" name="Объект 2"/>
          <p:cNvSpPr>
            <a:spLocks noGrp="1"/>
          </p:cNvSpPr>
          <p:nvPr>
            <p:ph idx="1"/>
          </p:nvPr>
        </p:nvSpPr>
        <p:spPr>
          <a:xfrm>
            <a:off x="457200" y="1998663"/>
            <a:ext cx="8229600" cy="4525962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700"/>
              <a:t>      </a:t>
            </a:r>
            <a:r>
              <a:rPr lang="ru-RU" sz="28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программы обучения:</a:t>
            </a:r>
          </a:p>
          <a:p>
            <a:pPr marL="0" indent="0" algn="just" eaLnBrk="1" hangingPunct="1">
              <a:lnSpc>
                <a:spcPct val="140000"/>
              </a:lnSpc>
            </a:pPr>
            <a:r>
              <a:rPr lang="ru-RU" sz="2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подготовка кадров для системы МЧС России;</a:t>
            </a:r>
          </a:p>
          <a:p>
            <a:pPr marL="0" indent="0" algn="just" eaLnBrk="1" hangingPunct="1">
              <a:lnSpc>
                <a:spcPct val="140000"/>
              </a:lnSpc>
            </a:pPr>
            <a:r>
              <a:rPr lang="ru-RU" sz="2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подготовка специалистов министерств и ведомств, входящих в РСЧС;</a:t>
            </a:r>
          </a:p>
          <a:p>
            <a:pPr marL="0" indent="0" algn="just" eaLnBrk="1" hangingPunct="1">
              <a:lnSpc>
                <a:spcPct val="140000"/>
              </a:lnSpc>
            </a:pPr>
            <a:r>
              <a:rPr lang="ru-RU" sz="2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подготовка  руководителей и специалистов потенциально-опасных объектов;</a:t>
            </a:r>
          </a:p>
          <a:p>
            <a:pPr marL="0" indent="0" algn="just" eaLnBrk="1" hangingPunct="1">
              <a:lnSpc>
                <a:spcPct val="140000"/>
              </a:lnSpc>
            </a:pPr>
            <a:r>
              <a:rPr lang="ru-RU" sz="2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подготовка населения.</a:t>
            </a:r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</a:pPr>
            <a:endParaRPr lang="ru-RU" sz="270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701675"/>
            <a:ext cx="8229600" cy="1143000"/>
          </a:xfrm>
        </p:spPr>
        <p:txBody>
          <a:bodyPr/>
          <a:lstStyle/>
          <a:p>
            <a:pPr eaLnBrk="1" hangingPunct="1"/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ФОРУМ</a:t>
            </a:r>
            <a:b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</a:rPr>
            </a:b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ПЕРЕСПЕКТИВЫ И ТРАЕКТОРИЯ РАЗВИТИЯ СИСТЕМЫ ПРОФЕССИОНАЛЬНОГО ОБРАЗОВАНИЯ В ОБЛАСТИ БЕЗОПАСНОСТИ ЖИЗНЕДЕЯТЕЛЬНОСТИ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6.06.2019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6387" name="Объект 2"/>
          <p:cNvSpPr>
            <a:spLocks noGrp="1"/>
          </p:cNvSpPr>
          <p:nvPr>
            <p:ph idx="1"/>
          </p:nvPr>
        </p:nvSpPr>
        <p:spPr>
          <a:xfrm>
            <a:off x="590550" y="2276475"/>
            <a:ext cx="8229600" cy="4525963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/>
              <a:t>        </a:t>
            </a:r>
            <a:r>
              <a:rPr lang="ru-RU" sz="30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Дистанционные технологии обучения</a:t>
            </a:r>
          </a:p>
          <a:p>
            <a:pPr marL="0" indent="0" eaLnBrk="1" hangingPunct="1"/>
            <a:r>
              <a:rPr lang="ru-RU" sz="2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массовые открытые онлайн курсы(МООК), мультимедийные интерактивные онлайн курсы(МИОК),  вебинары; </a:t>
            </a:r>
          </a:p>
          <a:p>
            <a:pPr marL="0" indent="0" eaLnBrk="1" hangingPunct="1"/>
            <a:r>
              <a:rPr lang="ru-RU" sz="2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телевизионный университет МЧС России по проблемам обеспечения  безопасности жизнедеятельности.</a:t>
            </a:r>
          </a:p>
          <a:p>
            <a:pPr marL="0" indent="0" eaLnBrk="1" hangingPunct="1">
              <a:buFont typeface="Arial" charset="0"/>
              <a:buNone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Рисунок 2" descr="medal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16725" y="4038600"/>
            <a:ext cx="1787525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9050" y="260350"/>
            <a:ext cx="14808200" cy="277813"/>
          </a:xfrm>
          <a:prstGeom prst="rect">
            <a:avLst/>
          </a:prstGeom>
          <a:noFill/>
          <a:ln>
            <a:noFill/>
          </a:ln>
          <a:effectLst/>
        </p:spPr>
        <p:txBody>
          <a:bodyPr lIns="68580" tIns="34290" rIns="68580" bIns="34290" anchor="ctr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350">
              <a:solidFill>
                <a:prstClr val="black"/>
              </a:solidFill>
              <a:latin typeface="+mn-lt"/>
              <a:cs typeface="Arial" charset="0"/>
              <a:sym typeface="Arial" charset="0"/>
            </a:endParaRPr>
          </a:p>
        </p:txBody>
      </p:sp>
      <p:pic>
        <p:nvPicPr>
          <p:cNvPr id="17412" name="Picture 7" descr="http://mmt.teachpro.ru/rub/images/disk/boxOBJ1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9388" y="4038600"/>
            <a:ext cx="2708275" cy="270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68313" y="0"/>
            <a:ext cx="8064127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/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+mj-cs"/>
              </a:rPr>
              <a:t>ФОРУМ</a:t>
            </a:r>
            <a:b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+mj-cs"/>
              </a:rPr>
            </a:b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+mj-cs"/>
              </a:rPr>
              <a:t>ПЕРЕСПЕКТИВЫ И ТРАЕКТОРИЯ РАЗВИТИЯ СИСТЕМЫ ПРОФЕССИОНАЛЬНОГО ОБРАЗОВАНИЯ В ОБЛАСТИ БЕЗОПАСНОСТИ ЖИЗНЕДЕЯТЕЛЬНОСТИ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+mj-cs"/>
              </a:rPr>
              <a:t>.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+mj-cs"/>
              </a:rPr>
            </a:b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+mj-cs"/>
              </a:rPr>
              <a:t>6.06.2019</a:t>
            </a:r>
            <a:endParaRPr lang="ru-RU" sz="2400" b="1" dirty="0">
              <a:solidFill>
                <a:srgbClr val="FFFF00"/>
              </a:solidFill>
              <a:latin typeface="Calibri" pitchFamily="34" charset="0"/>
              <a:cs typeface="Arial" charset="0"/>
              <a:sym typeface="Arial" charset="0"/>
            </a:endParaRPr>
          </a:p>
          <a:p>
            <a:pPr algn="ctr" defTabSz="685800"/>
            <a:endParaRPr lang="ru-RU" sz="2400" b="1" dirty="0">
              <a:solidFill>
                <a:srgbClr val="FFFF00"/>
              </a:solidFill>
              <a:latin typeface="Calibri" pitchFamily="34" charset="0"/>
              <a:cs typeface="Arial" charset="0"/>
              <a:sym typeface="Arial" charset="0"/>
            </a:endParaRPr>
          </a:p>
          <a:p>
            <a:pPr algn="ctr" defTabSz="685800"/>
            <a:r>
              <a:rPr lang="ru-RU" sz="2400" b="1" dirty="0">
                <a:solidFill>
                  <a:srgbClr val="FFFF00"/>
                </a:solidFill>
                <a:latin typeface="Calibri" pitchFamily="34" charset="0"/>
                <a:cs typeface="Arial" charset="0"/>
                <a:sym typeface="Arial" charset="0"/>
              </a:rPr>
              <a:t>ЭОР </a:t>
            </a:r>
            <a:r>
              <a:rPr lang="en-US" sz="2400" b="1" dirty="0" err="1">
                <a:solidFill>
                  <a:srgbClr val="FFFF00"/>
                </a:solidFill>
                <a:latin typeface="Calibri" pitchFamily="34" charset="0"/>
                <a:cs typeface="Arial" charset="0"/>
                <a:sym typeface="Arial" charset="0"/>
              </a:rPr>
              <a:t>TeachPro</a:t>
            </a:r>
            <a:r>
              <a:rPr lang="en-US" sz="2400" b="1" dirty="0">
                <a:solidFill>
                  <a:srgbClr val="FFFF00"/>
                </a:solidFill>
                <a:latin typeface="Calibri" pitchFamily="34" charset="0"/>
                <a:cs typeface="Arial" charset="0"/>
                <a:sym typeface="Arial" charset="0"/>
              </a:rPr>
              <a:t> </a:t>
            </a:r>
            <a:r>
              <a:rPr lang="ru-RU" sz="2400" b="1" dirty="0">
                <a:solidFill>
                  <a:srgbClr val="FFFF00"/>
                </a:solidFill>
                <a:latin typeface="Calibri" pitchFamily="34" charset="0"/>
                <a:cs typeface="Arial" charset="0"/>
                <a:sym typeface="Arial" charset="0"/>
              </a:rPr>
              <a:t>по ОБЖ для 10 </a:t>
            </a:r>
            <a:r>
              <a:rPr lang="ru-RU" sz="2400" b="1" dirty="0" err="1">
                <a:solidFill>
                  <a:srgbClr val="FFFF00"/>
                </a:solidFill>
                <a:latin typeface="Calibri" pitchFamily="34" charset="0"/>
                <a:cs typeface="Arial" charset="0"/>
                <a:sym typeface="Arial" charset="0"/>
              </a:rPr>
              <a:t>кл</a:t>
            </a:r>
            <a:r>
              <a:rPr lang="ru-RU" sz="2400" b="1" dirty="0">
                <a:solidFill>
                  <a:srgbClr val="FFFF00"/>
                </a:solidFill>
                <a:latin typeface="Calibri" pitchFamily="34" charset="0"/>
                <a:cs typeface="Arial" charset="0"/>
                <a:sym typeface="Arial" charset="0"/>
              </a:rPr>
              <a:t>.</a:t>
            </a:r>
            <a:r>
              <a:rPr lang="en-US" sz="2400" b="1" dirty="0">
                <a:solidFill>
                  <a:srgbClr val="FFFF00"/>
                </a:solidFill>
                <a:latin typeface="Calibri" pitchFamily="34" charset="0"/>
                <a:cs typeface="Arial" charset="0"/>
                <a:sym typeface="Arial" charset="0"/>
              </a:rPr>
              <a:t> </a:t>
            </a:r>
            <a:r>
              <a:rPr lang="ru-RU" sz="2400" b="1" dirty="0">
                <a:solidFill>
                  <a:srgbClr val="FFFF00"/>
                </a:solidFill>
                <a:latin typeface="Calibri" pitchFamily="34" charset="0"/>
                <a:cs typeface="Arial" charset="0"/>
                <a:sym typeface="Arial" charset="0"/>
              </a:rPr>
              <a:t>(2000 г.) </a:t>
            </a:r>
          </a:p>
          <a:p>
            <a:pPr algn="ctr" defTabSz="685800"/>
            <a:r>
              <a:rPr lang="ru-RU" sz="2400" dirty="0">
                <a:solidFill>
                  <a:srgbClr val="FFFF00"/>
                </a:solidFill>
                <a:latin typeface="Calibri" pitchFamily="34" charset="0"/>
                <a:cs typeface="Arial" charset="0"/>
                <a:sym typeface="Arial" charset="0"/>
              </a:rPr>
              <a:t>Авторы: Шойгу С.К., </a:t>
            </a:r>
            <a:r>
              <a:rPr lang="ru-RU" sz="2400" dirty="0" err="1">
                <a:solidFill>
                  <a:srgbClr val="FFFF00"/>
                </a:solidFill>
                <a:latin typeface="Calibri" pitchFamily="34" charset="0"/>
                <a:cs typeface="Arial" charset="0"/>
                <a:sym typeface="Arial" charset="0"/>
              </a:rPr>
              <a:t>Воробъев</a:t>
            </a:r>
            <a:r>
              <a:rPr lang="ru-RU" sz="2400" dirty="0">
                <a:solidFill>
                  <a:srgbClr val="FFFF00"/>
                </a:solidFill>
                <a:latin typeface="Calibri" pitchFamily="34" charset="0"/>
                <a:cs typeface="Arial" charset="0"/>
                <a:sym typeface="Arial" charset="0"/>
              </a:rPr>
              <a:t> Ю.Л. </a:t>
            </a:r>
            <a:r>
              <a:rPr lang="ru-RU" sz="2400" dirty="0" err="1">
                <a:solidFill>
                  <a:srgbClr val="FFFF00"/>
                </a:solidFill>
                <a:latin typeface="Calibri" pitchFamily="34" charset="0"/>
                <a:cs typeface="Arial" charset="0"/>
                <a:sym typeface="Arial" charset="0"/>
              </a:rPr>
              <a:t>Шахраманьян</a:t>
            </a:r>
            <a:r>
              <a:rPr lang="ru-RU" sz="2400" dirty="0">
                <a:solidFill>
                  <a:srgbClr val="FFFF00"/>
                </a:solidFill>
                <a:latin typeface="Calibri" pitchFamily="34" charset="0"/>
                <a:cs typeface="Arial" charset="0"/>
                <a:sym typeface="Arial" charset="0"/>
              </a:rPr>
              <a:t> М.А.</a:t>
            </a:r>
          </a:p>
          <a:p>
            <a:pPr defTabSz="685800"/>
            <a:r>
              <a:rPr lang="ru-RU" sz="2400" dirty="0">
                <a:solidFill>
                  <a:srgbClr val="FFFF00"/>
                </a:solidFill>
                <a:latin typeface="Calibri" pitchFamily="34" charset="0"/>
                <a:cs typeface="Arial" charset="0"/>
                <a:sym typeface="Arial" charset="0"/>
              </a:rPr>
              <a:t>В 2002 г. на Международной выставке в Сеуле - SIIF’02ЭОР ЭОР </a:t>
            </a:r>
            <a:r>
              <a:rPr lang="ru-RU" sz="2400" dirty="0" err="1">
                <a:solidFill>
                  <a:srgbClr val="FFFF00"/>
                </a:solidFill>
                <a:latin typeface="Calibri" pitchFamily="34" charset="0"/>
                <a:cs typeface="Arial" charset="0"/>
                <a:sym typeface="Arial" charset="0"/>
              </a:rPr>
              <a:t>TeachPro</a:t>
            </a:r>
            <a:r>
              <a:rPr lang="ru-RU" sz="2400" dirty="0">
                <a:solidFill>
                  <a:srgbClr val="FFFF00"/>
                </a:solidFill>
                <a:latin typeface="Calibri" pitchFamily="34" charset="0"/>
                <a:cs typeface="Arial" charset="0"/>
                <a:sym typeface="Arial" charset="0"/>
              </a:rPr>
              <a:t> ОБЖ  был удостоен Большой Золотой Медали</a:t>
            </a:r>
          </a:p>
          <a:p>
            <a:pPr algn="r" defTabSz="685800"/>
            <a:endParaRPr lang="ru-RU" sz="2400" dirty="0">
              <a:solidFill>
                <a:srgbClr val="000000"/>
              </a:solidFill>
              <a:latin typeface="Calibri" pitchFamily="34" charset="0"/>
              <a:cs typeface="Arial" charset="0"/>
              <a:sym typeface="Arial" charset="0"/>
            </a:endParaRPr>
          </a:p>
        </p:txBody>
      </p:sp>
      <p:pic>
        <p:nvPicPr>
          <p:cNvPr id="17414" name="Рисунок 5" descr="JA &amp; Shoygu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59113" y="4057650"/>
            <a:ext cx="3384550" cy="217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TextBox 4"/>
          <p:cNvSpPr txBox="1">
            <a:spLocks noChangeArrowheads="1"/>
          </p:cNvSpPr>
          <p:nvPr/>
        </p:nvSpPr>
        <p:spPr bwMode="auto">
          <a:xfrm>
            <a:off x="228600" y="2579688"/>
            <a:ext cx="9144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685800"/>
            <a:endParaRPr lang="ru-RU" sz="3600" b="1">
              <a:solidFill>
                <a:srgbClr val="000000"/>
              </a:solidFill>
              <a:latin typeface="Calibri" pitchFamily="34" charset="0"/>
              <a:cs typeface="Arial" charset="0"/>
              <a:sym typeface="Arial" charset="0"/>
            </a:endParaRPr>
          </a:p>
          <a:p>
            <a:pPr algn="ctr" defTabSz="685800"/>
            <a:endParaRPr lang="ru-RU" sz="2400" b="1">
              <a:solidFill>
                <a:srgbClr val="000000"/>
              </a:solidFill>
              <a:latin typeface="Calibri" pitchFamily="34" charset="0"/>
              <a:cs typeface="Arial" charset="0"/>
              <a:sym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4788" y="115888"/>
            <a:ext cx="8648700" cy="67095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685800"/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+mj-cs"/>
              </a:rPr>
              <a:t>ФОРУМ</a:t>
            </a:r>
            <a:b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+mj-cs"/>
              </a:rPr>
            </a:b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+mj-cs"/>
              </a:rPr>
              <a:t>ПЕРЕСПЕКТИВЫ И ТРАЕКТОРИЯ РАЗВИТИЯ СИСТЕМЫ ПРОФЕССИОНАЛЬНОГО ОБРАЗОВАНИЯ В ОБЛАСТИ БЕЗОПАСНОСТИ ЖИЗНЕДЕЯТЕЛЬНОСТИ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+mj-cs"/>
              </a:rPr>
              <a:t>.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+mj-cs"/>
              </a:rPr>
            </a:b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+mj-cs"/>
              </a:rPr>
              <a:t>6.06.2019</a:t>
            </a:r>
            <a:endParaRPr lang="ru-RU" sz="2400" b="1" dirty="0">
              <a:solidFill>
                <a:srgbClr val="FFFF00"/>
              </a:solidFill>
              <a:latin typeface="Calibri" pitchFamily="34" charset="0"/>
              <a:cs typeface="Arial" charset="0"/>
              <a:sym typeface="Arial" charset="0"/>
            </a:endParaRPr>
          </a:p>
          <a:p>
            <a:pPr algn="ctr" defTabSz="685800"/>
            <a:r>
              <a:rPr lang="ru-RU" sz="2400" b="1" dirty="0">
                <a:solidFill>
                  <a:srgbClr val="FFFF00"/>
                </a:solidFill>
                <a:latin typeface="Calibri" pitchFamily="34" charset="0"/>
                <a:cs typeface="Arial" charset="0"/>
                <a:sym typeface="Arial" charset="0"/>
              </a:rPr>
              <a:t>Мультимедийные интерактивные онлайн курсы(МИОК). запустили </a:t>
            </a:r>
            <a:r>
              <a:rPr lang="en-US" sz="2400" b="1" dirty="0">
                <a:solidFill>
                  <a:srgbClr val="17375E"/>
                </a:solidFill>
                <a:latin typeface="Calibri" pitchFamily="34" charset="0"/>
                <a:cs typeface="Arial" charset="0"/>
                <a:sym typeface="Arial" charset="0"/>
                <a:hlinkClick r:id="rId5"/>
              </a:rPr>
              <a:t>http://TeachPro.ru</a:t>
            </a:r>
            <a:r>
              <a:rPr lang="en-US" sz="2400" b="1" dirty="0">
                <a:solidFill>
                  <a:srgbClr val="17375E"/>
                </a:solidFill>
                <a:latin typeface="Calibri" pitchFamily="34" charset="0"/>
                <a:cs typeface="Arial" charset="0"/>
                <a:sym typeface="Arial" charset="0"/>
              </a:rPr>
              <a:t> </a:t>
            </a:r>
            <a:endParaRPr lang="ru-RU" sz="2400" b="1" dirty="0">
              <a:solidFill>
                <a:srgbClr val="17375E"/>
              </a:solidFill>
              <a:latin typeface="Calibri" pitchFamily="34" charset="0"/>
              <a:cs typeface="Arial" charset="0"/>
              <a:sym typeface="Arial" charset="0"/>
            </a:endParaRPr>
          </a:p>
          <a:p>
            <a:pPr algn="ctr" defTabSz="685800"/>
            <a:r>
              <a:rPr lang="ru-RU" sz="2400" b="1" dirty="0">
                <a:solidFill>
                  <a:srgbClr val="FFFF00"/>
                </a:solidFill>
                <a:latin typeface="Calibri" pitchFamily="34" charset="0"/>
                <a:cs typeface="Arial" charset="0"/>
                <a:sym typeface="Arial" charset="0"/>
              </a:rPr>
              <a:t>В 2007 г. Д.А. Медведев высоко Интернет-ресурс: </a:t>
            </a:r>
            <a:endParaRPr lang="ru-RU" sz="2400" b="1" i="1" dirty="0">
              <a:solidFill>
                <a:srgbClr val="FFFF00"/>
              </a:solidFill>
              <a:latin typeface="Calibri" pitchFamily="34" charset="0"/>
              <a:cs typeface="Arial" charset="0"/>
              <a:sym typeface="Arial" charset="0"/>
            </a:endParaRPr>
          </a:p>
          <a:p>
            <a:pPr defTabSz="685800"/>
            <a:r>
              <a:rPr lang="ru-RU" sz="2700" i="1" dirty="0">
                <a:solidFill>
                  <a:srgbClr val="FFFF00"/>
                </a:solidFill>
                <a:latin typeface="Calibri" pitchFamily="34" charset="0"/>
                <a:cs typeface="Arial" charset="0"/>
                <a:sym typeface="Arial" charset="0"/>
              </a:rPr>
              <a:t>"</a:t>
            </a:r>
            <a:r>
              <a:rPr lang="ru-RU" sz="2000" i="1" dirty="0">
                <a:solidFill>
                  <a:srgbClr val="FFFF00"/>
                </a:solidFill>
                <a:latin typeface="Calibri" pitchFamily="34" charset="0"/>
                <a:cs typeface="Arial" charset="0"/>
                <a:sym typeface="Arial" charset="0"/>
              </a:rPr>
              <a:t>Он набрал </a:t>
            </a:r>
          </a:p>
          <a:p>
            <a:pPr defTabSz="685800"/>
            <a:r>
              <a:rPr lang="ru-RU" sz="2000" i="1" dirty="0">
                <a:solidFill>
                  <a:srgbClr val="FFFF00"/>
                </a:solidFill>
                <a:latin typeface="Calibri" pitchFamily="34" charset="0"/>
                <a:cs typeface="Arial" charset="0"/>
                <a:sym typeface="Arial" charset="0"/>
              </a:rPr>
              <a:t>адрес портала </a:t>
            </a:r>
          </a:p>
          <a:p>
            <a:pPr defTabSz="685800"/>
            <a:r>
              <a:rPr lang="ru-RU" sz="2000" i="1" dirty="0">
                <a:solidFill>
                  <a:srgbClr val="FFFF00"/>
                </a:solidFill>
                <a:latin typeface="Calibri" pitchFamily="34" charset="0"/>
                <a:cs typeface="Arial" charset="0"/>
                <a:sym typeface="Arial" charset="0"/>
              </a:rPr>
              <a:t>и сразу получил </a:t>
            </a:r>
          </a:p>
          <a:p>
            <a:pPr defTabSz="685800"/>
            <a:r>
              <a:rPr lang="ru-RU" sz="2000" i="1" dirty="0">
                <a:solidFill>
                  <a:srgbClr val="FFFF00"/>
                </a:solidFill>
                <a:latin typeface="Calibri" pitchFamily="34" charset="0"/>
                <a:cs typeface="Arial" charset="0"/>
                <a:sym typeface="Arial" charset="0"/>
              </a:rPr>
              <a:t>доступ. Он </a:t>
            </a:r>
          </a:p>
          <a:p>
            <a:pPr defTabSz="685800"/>
            <a:r>
              <a:rPr lang="ru-RU" sz="2000" i="1" dirty="0">
                <a:solidFill>
                  <a:srgbClr val="FFFF00"/>
                </a:solidFill>
                <a:latin typeface="Calibri" pitchFamily="34" charset="0"/>
                <a:cs typeface="Arial" charset="0"/>
                <a:sym typeface="Arial" charset="0"/>
              </a:rPr>
              <a:t>призвал дать </a:t>
            </a:r>
          </a:p>
          <a:p>
            <a:pPr defTabSz="685800"/>
            <a:r>
              <a:rPr lang="ru-RU" sz="2000" i="1" dirty="0">
                <a:solidFill>
                  <a:srgbClr val="FFFF00"/>
                </a:solidFill>
                <a:latin typeface="Calibri" pitchFamily="34" charset="0"/>
                <a:cs typeface="Arial" charset="0"/>
                <a:sym typeface="Arial" charset="0"/>
              </a:rPr>
              <a:t>ссылки на него </a:t>
            </a:r>
          </a:p>
          <a:p>
            <a:pPr defTabSz="685800"/>
            <a:r>
              <a:rPr lang="ru-RU" sz="2000" i="1" dirty="0">
                <a:solidFill>
                  <a:srgbClr val="FFFF00"/>
                </a:solidFill>
                <a:latin typeface="Calibri" pitchFamily="34" charset="0"/>
                <a:cs typeface="Arial" charset="0"/>
                <a:sym typeface="Arial" charset="0"/>
              </a:rPr>
              <a:t>и на других </a:t>
            </a:r>
          </a:p>
          <a:p>
            <a:pPr defTabSz="685800"/>
            <a:r>
              <a:rPr lang="ru-RU" sz="2000" i="1" dirty="0">
                <a:solidFill>
                  <a:srgbClr val="FFFF00"/>
                </a:solidFill>
                <a:latin typeface="Calibri" pitchFamily="34" charset="0"/>
                <a:cs typeface="Arial" charset="0"/>
                <a:sym typeface="Arial" charset="0"/>
              </a:rPr>
              <a:t>тематических </a:t>
            </a:r>
          </a:p>
          <a:p>
            <a:pPr defTabSz="685800"/>
            <a:r>
              <a:rPr lang="ru-RU" sz="2000" i="1" dirty="0">
                <a:solidFill>
                  <a:srgbClr val="FFFF00"/>
                </a:solidFill>
                <a:latin typeface="Calibri" pitchFamily="34" charset="0"/>
                <a:cs typeface="Arial" charset="0"/>
                <a:sym typeface="Arial" charset="0"/>
              </a:rPr>
              <a:t>сайтах </a:t>
            </a:r>
            <a:r>
              <a:rPr lang="ru-RU" sz="2000" dirty="0">
                <a:solidFill>
                  <a:srgbClr val="FFFF00"/>
                </a:solidFill>
                <a:latin typeface="Calibri" pitchFamily="34" charset="0"/>
                <a:cs typeface="Arial" charset="0"/>
                <a:sym typeface="Arial" charset="0"/>
              </a:rPr>
              <a:t>"</a:t>
            </a:r>
          </a:p>
          <a:p>
            <a:pPr algn="ctr" defTabSz="685800"/>
            <a:r>
              <a:rPr lang="ru-RU" sz="2700" dirty="0">
                <a:solidFill>
                  <a:srgbClr val="FFFF00"/>
                </a:solidFill>
                <a:latin typeface="Calibri" pitchFamily="34" charset="0"/>
                <a:cs typeface="Arial" charset="0"/>
                <a:sym typeface="Arial" charset="0"/>
              </a:rPr>
              <a:t>ТАСС от 30.03.07 </a:t>
            </a:r>
            <a:r>
              <a:rPr lang="ru-RU" sz="2700" dirty="0">
                <a:solidFill>
                  <a:srgbClr val="FFFF00"/>
                </a:solidFill>
                <a:latin typeface="Calibri" pitchFamily="34" charset="0"/>
                <a:cs typeface="Arial" charset="0"/>
                <a:sym typeface="Arial" charset="0"/>
                <a:hlinkClick r:id="rId6"/>
              </a:rPr>
              <a:t>–</a:t>
            </a:r>
            <a:r>
              <a:rPr lang="ru-RU" sz="2700" dirty="0">
                <a:solidFill>
                  <a:srgbClr val="FFFF00"/>
                </a:solidFill>
                <a:latin typeface="Calibri" pitchFamily="34" charset="0"/>
                <a:cs typeface="Arial" charset="0"/>
                <a:sym typeface="Arial" charset="0"/>
              </a:rPr>
              <a:t> </a:t>
            </a:r>
          </a:p>
          <a:p>
            <a:pPr algn="ctr" defTabSz="685800"/>
            <a:r>
              <a:rPr lang="ru-RU" sz="2400" b="1" dirty="0">
                <a:solidFill>
                  <a:srgbClr val="17375E"/>
                </a:solidFill>
                <a:latin typeface="Calibri" pitchFamily="34" charset="0"/>
                <a:cs typeface="Arial" charset="0"/>
                <a:sym typeface="Arial" charset="0"/>
                <a:hlinkClick r:id="rId6"/>
              </a:rPr>
              <a:t>http://www.allrus.info/main.php?ID=289110</a:t>
            </a:r>
            <a:endParaRPr lang="ru-RU" sz="2400" b="1" dirty="0">
              <a:solidFill>
                <a:srgbClr val="17375E"/>
              </a:solidFill>
              <a:latin typeface="Calibri" pitchFamily="34" charset="0"/>
              <a:cs typeface="Arial" charset="0"/>
              <a:sym typeface="Arial" charset="0"/>
            </a:endParaRPr>
          </a:p>
        </p:txBody>
      </p:sp>
      <p:graphicFrame>
        <p:nvGraphicFramePr>
          <p:cNvPr id="1036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7317835"/>
              </p:ext>
            </p:extLst>
          </p:nvPr>
        </p:nvGraphicFramePr>
        <p:xfrm>
          <a:off x="4139952" y="3470652"/>
          <a:ext cx="3629546" cy="23112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Точечный рисунок" r:id="rId7" imgW="11805257" imgH="7677545" progId="PBrush">
                  <p:embed/>
                </p:oleObj>
              </mc:Choice>
              <mc:Fallback>
                <p:oleObj name="Точечный рисунок" r:id="rId7" imgW="11805257" imgH="7677545" progId="PBrush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9952" y="3470652"/>
                        <a:ext cx="3629546" cy="231129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468313" y="836613"/>
            <a:ext cx="8229600" cy="1143000"/>
          </a:xfrm>
        </p:spPr>
        <p:txBody>
          <a:bodyPr/>
          <a:lstStyle/>
          <a:p>
            <a:pPr eaLnBrk="1" hangingPunct="1"/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ФОРУМ</a:t>
            </a:r>
            <a:b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</a:rPr>
            </a:b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ПЕРЕСПЕКТИВЫ И ТРАЕКТОРИЯ РАЗВИТИЯ СИСТЕМЫ ПРОФЕССИОНАЛЬНОГО ОБРАЗОВАНИЯ В ОБЛАСТИ БЕЗОПАСНОСТИ ЖИЗНЕДЕЯТЕЛЬНОСТИ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6.06.2019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20483" name="Объект 2"/>
          <p:cNvSpPr>
            <a:spLocks noGrp="1"/>
          </p:cNvSpPr>
          <p:nvPr>
            <p:ph idx="1"/>
          </p:nvPr>
        </p:nvSpPr>
        <p:spPr>
          <a:xfrm>
            <a:off x="250825" y="1600200"/>
            <a:ext cx="8785225" cy="4525963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endParaRPr lang="ru-RU"/>
          </a:p>
          <a:p>
            <a:pPr marL="0" indent="0" algn="ctr" eaLnBrk="1" hangingPunct="1">
              <a:buFont typeface="Arial" charset="0"/>
              <a:buNone/>
            </a:pPr>
            <a:endParaRPr lang="ru-RU"/>
          </a:p>
          <a:p>
            <a:pPr marL="0" indent="0" algn="ctr" eaLnBrk="1" hangingPunct="1">
              <a:buFont typeface="Arial" charset="0"/>
              <a:buNone/>
            </a:pPr>
            <a:r>
              <a:rPr lang="en-US" sz="4000">
                <a:solidFill>
                  <a:srgbClr val="FFFF00"/>
                </a:solidFill>
              </a:rPr>
              <a:t>3D</a:t>
            </a:r>
            <a:r>
              <a:rPr lang="ru-RU" sz="4000">
                <a:solidFill>
                  <a:srgbClr val="FFFF00"/>
                </a:solidFill>
              </a:rPr>
              <a:t> моделирование </a:t>
            </a:r>
          </a:p>
          <a:p>
            <a:pPr marL="0" indent="0" algn="ctr" eaLnBrk="1" hangingPunct="1">
              <a:buFont typeface="Arial" charset="0"/>
              <a:buNone/>
            </a:pPr>
            <a:r>
              <a:rPr lang="ru-RU" sz="4000">
                <a:solidFill>
                  <a:srgbClr val="FFFF00"/>
                </a:solidFill>
              </a:rPr>
              <a:t> виртуальная и дополненная реальность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</a:rPr>
            </a:b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ФОРУМ</a:t>
            </a:r>
            <a:b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</a:rPr>
            </a:b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ПЕРЕСПЕКТИВЫ И ТРАЕКТОРИЯ РАЗВИТИЯ СИСТЕМЫ ПРОФЕССИОНАЛЬНОГО ОБРАЗОВАНИЯ В ОБЛАСТИ БЕЗОПАСНОСТИ ЖИЗНЕДЕЯТЕЛЬНОСТИ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6.06.2019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71688"/>
            <a:ext cx="8229600" cy="4525962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000" dirty="0">
                <a:solidFill>
                  <a:srgbClr val="FFFF00"/>
                </a:solidFill>
              </a:rPr>
              <a:t>3D</a:t>
            </a:r>
            <a:r>
              <a:rPr lang="ru-RU" sz="4000" dirty="0">
                <a:solidFill>
                  <a:srgbClr val="FFFF00"/>
                </a:solidFill>
              </a:rPr>
              <a:t> </a:t>
            </a:r>
            <a:r>
              <a:rPr lang="en-US" sz="4000" dirty="0">
                <a:solidFill>
                  <a:srgbClr val="FFFF00"/>
                </a:solidFill>
              </a:rPr>
              <a:t> </a:t>
            </a:r>
            <a:r>
              <a:rPr lang="ru-RU" sz="4000" dirty="0">
                <a:solidFill>
                  <a:srgbClr val="FFFF00"/>
                </a:solidFill>
              </a:rPr>
              <a:t>тренажер по пожарной безопасности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2150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76375" y="3429000"/>
            <a:ext cx="6338888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457200" y="485775"/>
            <a:ext cx="8229600" cy="1143000"/>
          </a:xfrm>
        </p:spPr>
        <p:txBody>
          <a:bodyPr/>
          <a:lstStyle/>
          <a:p>
            <a:pPr eaLnBrk="1" hangingPunct="1"/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ФОРУМ</a:t>
            </a:r>
            <a:b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</a:rPr>
            </a:b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ПЕРЕСПЕКТИВЫ И ТРАЕКТОРИЯ РАЗВИТИЯ СИСТЕМЫ ПРОФЕССИОНАЛЬНОГО ОБРАЗОВАНИЯ В ОБЛАСТИ БЕЗОПАСНОСТИ ЖИЗНЕДЕЯТЕЛЬНОСТИ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6.06.2019</a:t>
            </a:r>
            <a:endParaRPr lang="ru-RU" sz="2400" b="1" u="sng" dirty="0">
              <a:solidFill>
                <a:srgbClr val="00B050"/>
              </a:solidFill>
              <a:latin typeface="Times New Roman" pitchFamily="18" charset="0"/>
            </a:endParaRPr>
          </a:p>
        </p:txBody>
      </p:sp>
      <p:sp>
        <p:nvSpPr>
          <p:cNvPr id="22531" name="Объект 2"/>
          <p:cNvSpPr>
            <a:spLocks noGrp="1"/>
          </p:cNvSpPr>
          <p:nvPr>
            <p:ph idx="1"/>
          </p:nvPr>
        </p:nvSpPr>
        <p:spPr>
          <a:xfrm>
            <a:off x="457200" y="1998663"/>
            <a:ext cx="8229600" cy="4525962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ru-RU" dirty="0">
                <a:solidFill>
                  <a:srgbClr val="FFFF00"/>
                </a:solidFill>
              </a:rPr>
              <a:t>    </a:t>
            </a:r>
            <a:r>
              <a:rPr lang="en-US" sz="4000" dirty="0">
                <a:solidFill>
                  <a:srgbClr val="FFFF00"/>
                </a:solidFill>
              </a:rPr>
              <a:t>3D</a:t>
            </a:r>
            <a:r>
              <a:rPr lang="ru-RU" sz="4000" dirty="0">
                <a:solidFill>
                  <a:srgbClr val="FFFF00"/>
                </a:solidFill>
              </a:rPr>
              <a:t> </a:t>
            </a:r>
            <a:r>
              <a:rPr lang="en-US" sz="4000" dirty="0">
                <a:solidFill>
                  <a:srgbClr val="FFFF00"/>
                </a:solidFill>
              </a:rPr>
              <a:t> </a:t>
            </a:r>
            <a:r>
              <a:rPr lang="ru-RU" sz="4000" dirty="0">
                <a:solidFill>
                  <a:srgbClr val="FFFF00"/>
                </a:solidFill>
              </a:rPr>
              <a:t>тренажер по пожарной безопасности</a:t>
            </a:r>
          </a:p>
        </p:txBody>
      </p:sp>
      <p:pic>
        <p:nvPicPr>
          <p:cNvPr id="22532" name="Рисунок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35150" y="3514725"/>
            <a:ext cx="5605463" cy="308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260</TotalTime>
  <Words>383</Words>
  <Application>Microsoft Office PowerPoint</Application>
  <PresentationFormat>Экран (4:3)</PresentationFormat>
  <Paragraphs>89</Paragraphs>
  <Slides>14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Times New Roman</vt:lpstr>
      <vt:lpstr>Тема Office</vt:lpstr>
      <vt:lpstr>Точечный рисунок</vt:lpstr>
      <vt:lpstr>ФОРУМ ПЕРЕСПЕКТИВЫ И ТРАЕКТОРИЯ РАЗВИТИЯ СИСТЕМЫ ПРОФЕССИОНАЛЬНОГО ОБРАЗОВАНИЯ В ОБЛАСТИ БЕЗОПАСНОСТИ ЖИЗНЕДЕЯТЕЛЬНОСТИ. 6.06.2019</vt:lpstr>
      <vt:lpstr>ФОРУМ ПЕРЕСПЕКТИВЫ И ТРАЕКТОРИЯ РАЗВИТИЯ СИСТЕМЫ ПРОФЕССИОНАЛЬНОГО ОБРАЗОВАНИЯ В ОБЛАСТИ БЕЗОПАСНОСТИ ЖИЗНЕДЕЯТЕЛЬНОСТИ. 6.06.2019</vt:lpstr>
      <vt:lpstr>ФОРУМ ПЕРЕСПЕКТИВЫ И ТРАЕКТОРИЯ РАЗВИТИЯ СИСТЕМЫ ПРОФЕССИОНАЛЬНОГО ОБРАЗОВАНИЯ В ОБЛАСТИ БЕЗОПАСНОСТИ ЖИЗНЕДЕЯТЕЛЬНОСТИ. 6.06.2019</vt:lpstr>
      <vt:lpstr>ФОРУМ ПЕРЕСПЕКТИВЫ И ТРАЕКТОРИЯ РАЗВИТИЯ СИСТЕМЫ ПРОФЕССИОНАЛЬНОГО ОБРАЗОВАНИЯ В ОБЛАСТИ БЕЗОПАСНОСТИ ЖИЗНЕДЕЯТЕЛЬНОСТИ. 6.06.2019</vt:lpstr>
      <vt:lpstr>Презентация PowerPoint</vt:lpstr>
      <vt:lpstr>Презентация PowerPoint</vt:lpstr>
      <vt:lpstr> ФОРУМ ПЕРЕСПЕКТИВЫ И ТРАЕКТОРИЯ РАЗВИТИЯ СИСТЕМЫ ПРОФЕССИОНАЛЬНОГО ОБРАЗОВАНИЯ В ОБЛАСТИ БЕЗОПАСНОСТИ ЖИЗНЕДЕЯТЕЛЬНОСТИ. 6.06.2019</vt:lpstr>
      <vt:lpstr> ФОРУМ ПЕРЕСПЕКТИВЫ И ТРАЕКТОРИЯ РАЗВИТИЯ СИСТЕМЫ ПРОФЕССИОНАЛЬНОГО ОБРАЗОВАНИЯ В ОБЛАСТИ БЕЗОПАСНОСТИ ЖИЗНЕДЕЯТЕЛЬНОСТИ. 6.06.2019</vt:lpstr>
      <vt:lpstr>ФОРУМ ПЕРЕСПЕКТИВЫ И ТРАЕКТОРИЯ РАЗВИТИЯ СИСТЕМЫ ПРОФЕССИОНАЛЬНОГО ОБРАЗОВАНИЯ В ОБЛАСТИ БЕЗОПАСНОСТИ ЖИЗНЕДЕЯТЕЛЬНОСТИ. 6.06.2019</vt:lpstr>
      <vt:lpstr>ФОРУМ ПЕРЕСПЕКТИВЫ И ТРАЕКТОРИЯ РАЗВИТИЯ СИСТЕМЫ ПРОФЕССИОНАЛЬНОГО ОБРАЗОВАНИЯ В ОБЛАСТИ БЕЗОПАСНОСТИ ЖИЗНЕДЕЯТЕЛЬНОСТИ. 6.06.2019</vt:lpstr>
      <vt:lpstr>ФОРУМ ПЕРЕСПЕКТИВЫ И ТРАЕКТОРИЯ РАЗВИТИЯ СИСТЕМЫ ПРОФЕССИОНАЛЬНОГО ОБРАЗОВАНИЯ В ОБЛАСТИ БЕЗОПАСНОСТИ ЖИЗНЕДЕЯТЕЛЬНОСТИ. 6.06.2019</vt:lpstr>
      <vt:lpstr>ФОРУМ ПЕРЕСПЕКТИВЫ И ТРАЕКТОРИЯ РАЗВИТИЯ СИСТЕМЫ ПРОФЕССИОНАЛЬНОГО ОБРАЗОВАНИЯ В ОБЛАСТИ БЕЗОПАСНОСТИ ЖИЗНЕДЕЯТЕЛЬНОСТИ. 6.06.2019</vt:lpstr>
      <vt:lpstr>ФОРУМ ПЕРЕСПЕКТИВЫ И ТРАЕКТОРИЯ РАЗВИТИЯ СИСТЕМЫ ПРОФЕССИОНАЛЬНОГО ОБРАЗОВАНИЯ В ОБЛАСТИ БЕЗОПАСНОСТИ ЖИЗНЕДЕЯТЕЛЬНОСТИ. 6.06.2019</vt:lpstr>
      <vt:lpstr>ФОРУМ ПЕРЕСПЕКТИВЫ И ТРАЕКТОРИЯ РАЗВИТИЯ СИСТЕМЫ ПРОФЕССИОНАЛЬНОГО ОБРАЗОВАНИЯ В ОБЛАСТИ БЕЗОПАСНОСТИ ЖИЗНЕДЕЯТЕЛЬНОСТИ. 6.06.2019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XXIII МЕЖДУНАРОДНАЯ  НАУЧНО-ПРАКТИЧЕСКАЯ КОНФЕРЕНЦИЯ «ПРЕДУПРЕЖДЕНИЕ ЧРЕЗВЫЧАЙНЫХ СИТУАЦИЙ: ОПЫТ, РЕАЛИИ, ПЕРСПЕКТИВЫ</dc:title>
  <dc:creator>Баринова ИИ</dc:creator>
  <cp:lastModifiedBy>Михаил</cp:lastModifiedBy>
  <cp:revision>24</cp:revision>
  <dcterms:created xsi:type="dcterms:W3CDTF">2019-05-16T06:31:54Z</dcterms:created>
  <dcterms:modified xsi:type="dcterms:W3CDTF">2019-06-05T19:03:57Z</dcterms:modified>
</cp:coreProperties>
</file>