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4" r:id="rId6"/>
    <p:sldId id="265" r:id="rId7"/>
    <p:sldId id="257" r:id="rId8"/>
    <p:sldId id="266" r:id="rId9"/>
    <p:sldId id="267" r:id="rId10"/>
    <p:sldId id="269" r:id="rId11"/>
    <p:sldId id="268" r:id="rId1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92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1265-F5B6-4C47-AF68-770A3CB3FAB2}" type="datetimeFigureOut">
              <a:rPr lang="ru-RU" smtClean="0"/>
              <a:t>04.06.2019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F6CDD-F82C-499F-B924-6F668B607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90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1265-F5B6-4C47-AF68-770A3CB3FAB2}" type="datetimeFigureOut">
              <a:rPr lang="ru-RU" smtClean="0"/>
              <a:t>04.06.2019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F6CDD-F82C-499F-B924-6F668B607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273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1265-F5B6-4C47-AF68-770A3CB3FAB2}" type="datetimeFigureOut">
              <a:rPr lang="ru-RU" smtClean="0"/>
              <a:t>04.06.2019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F6CDD-F82C-499F-B924-6F668B607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054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1265-F5B6-4C47-AF68-770A3CB3FAB2}" type="datetimeFigureOut">
              <a:rPr lang="ru-RU" smtClean="0"/>
              <a:t>04.06.2019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F6CDD-F82C-499F-B924-6F668B607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179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1265-F5B6-4C47-AF68-770A3CB3FAB2}" type="datetimeFigureOut">
              <a:rPr lang="ru-RU" smtClean="0"/>
              <a:t>04.06.2019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F6CDD-F82C-499F-B924-6F668B607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930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1265-F5B6-4C47-AF68-770A3CB3FAB2}" type="datetimeFigureOut">
              <a:rPr lang="ru-RU" smtClean="0"/>
              <a:t>04.06.2019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F6CDD-F82C-499F-B924-6F668B607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182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1265-F5B6-4C47-AF68-770A3CB3FAB2}" type="datetimeFigureOut">
              <a:rPr lang="ru-RU" smtClean="0"/>
              <a:t>04.06.2019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F6CDD-F82C-499F-B924-6F668B607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373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1265-F5B6-4C47-AF68-770A3CB3FAB2}" type="datetimeFigureOut">
              <a:rPr lang="ru-RU" smtClean="0"/>
              <a:t>04.06.2019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F6CDD-F82C-499F-B924-6F668B607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291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1265-F5B6-4C47-AF68-770A3CB3FAB2}" type="datetimeFigureOut">
              <a:rPr lang="ru-RU" smtClean="0"/>
              <a:t>04.06.2019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F6CDD-F82C-499F-B924-6F668B607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091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1265-F5B6-4C47-AF68-770A3CB3FAB2}" type="datetimeFigureOut">
              <a:rPr lang="ru-RU" smtClean="0"/>
              <a:t>04.06.2019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F6CDD-F82C-499F-B924-6F668B607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914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1265-F5B6-4C47-AF68-770A3CB3FAB2}" type="datetimeFigureOut">
              <a:rPr lang="ru-RU" smtClean="0"/>
              <a:t>04.06.2019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F6CDD-F82C-499F-B924-6F668B607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991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C1265-F5B6-4C47-AF68-770A3CB3FAB2}" type="datetimeFigureOut">
              <a:rPr lang="ru-RU" smtClean="0"/>
              <a:t>04.06.2019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F6CDD-F82C-499F-B924-6F668B607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114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&#1047;&#1072;&#1089;&#1077;&#1076;&#1072;&#1085;&#1080;&#1077;%20&#1060;&#1059;&#1052;&#1054;\&#1042;&#1099;&#1089;&#1090;&#1091;&#1087;&#1083;&#1077;&#1085;&#1080;&#1077;%206.07.19\&#1057;&#1055;&#1054;%20-%20&#1087;&#1088;&#1086;&#1075;&#1088;&#1072;&#1084;&#1084;&#1072;%20&#1041;&#1046;&#1044;.pdf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816115"/>
              </p:ext>
            </p:extLst>
          </p:nvPr>
        </p:nvGraphicFramePr>
        <p:xfrm>
          <a:off x="620688" y="467544"/>
          <a:ext cx="5667375" cy="802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Acrobat Document" r:id="rId3" imgW="5667139" imgH="8019997" progId="AcroExch.Document.7">
                  <p:embed/>
                </p:oleObj>
              </mc:Choice>
              <mc:Fallback>
                <p:oleObj name="Acrobat Document" r:id="rId3" imgW="5667139" imgH="8019997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0688" y="467544"/>
                        <a:ext cx="5667375" cy="8020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597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8720" y="1979711"/>
            <a:ext cx="576064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20.03.01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Техносферная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безопасность (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бакалавриат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20.03.02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Природообустройство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и водопользование (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бакалавриат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20.04.01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Техносферная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безопасность (магистратура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20.04.02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Природообустройство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и водопользование (магистратура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20.05.01 Пожарная безопасность (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специалитет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4101200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61" y="2411760"/>
            <a:ext cx="6048672" cy="4150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2195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9421548"/>
              </p:ext>
            </p:extLst>
          </p:nvPr>
        </p:nvGraphicFramePr>
        <p:xfrm>
          <a:off x="595313" y="566738"/>
          <a:ext cx="5667375" cy="801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Acrobat Document" r:id="rId3" imgW="5667139" imgH="8010279" progId="AcroExch.Document.7">
                  <p:embed/>
                </p:oleObj>
              </mc:Choice>
              <mc:Fallback>
                <p:oleObj name="Acrobat Document" r:id="rId3" imgW="5667139" imgH="8010279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5313" y="566738"/>
                        <a:ext cx="5667375" cy="8010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8371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3455369"/>
              </p:ext>
            </p:extLst>
          </p:nvPr>
        </p:nvGraphicFramePr>
        <p:xfrm>
          <a:off x="595313" y="561975"/>
          <a:ext cx="5667375" cy="802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Acrobat Document" r:id="rId3" imgW="5667139" imgH="8019997" progId="AcroExch.Document.7">
                  <p:link updateAutomatic="1"/>
                </p:oleObj>
              </mc:Choice>
              <mc:Fallback>
                <p:oleObj name="Acrobat Document" r:id="rId3" imgW="5667139" imgH="8019997" progId="AcroExch.Document.7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5313" y="561975"/>
                        <a:ext cx="5667375" cy="8020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428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4" y="807348"/>
            <a:ext cx="5330502" cy="741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421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782" y="1259632"/>
            <a:ext cx="626469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Рабочая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программа дисциплины должна быть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построена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модульно-блочному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принципу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 модулем понимается укрупненная логико-понятийная тема,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характеризующаяся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общностью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используемого понятийно-терминологического аппарата. Каждый модуль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состоит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 трех блоков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инвариантного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блока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включающего ядро (минимум) знаний, законов, принципов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понятий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обладающих значительной временной стабильностью (трудоемкость блока 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менее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50% общей трудоемкости дисциплины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Char char="-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вариативных блоков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состоящих из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блока направления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под которым следует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понимать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укрупненную группу области знаний;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блока вузовской образовательной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программы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конкретными научно-практическими знаниями 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фактологическим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материалом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применительно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 определенному виду профессиональной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16970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798039"/>
              </p:ext>
            </p:extLst>
          </p:nvPr>
        </p:nvGraphicFramePr>
        <p:xfrm>
          <a:off x="188642" y="4738751"/>
          <a:ext cx="6336701" cy="417384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07794"/>
                <a:gridCol w="2549556"/>
                <a:gridCol w="307794"/>
                <a:gridCol w="307794"/>
                <a:gridCol w="307794"/>
                <a:gridCol w="307794"/>
                <a:gridCol w="307794"/>
                <a:gridCol w="307794"/>
                <a:gridCol w="230846"/>
                <a:gridCol w="384741"/>
                <a:gridCol w="384741"/>
                <a:gridCol w="230846"/>
                <a:gridCol w="401413"/>
              </a:tblGrid>
              <a:tr h="274834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cap="all" dirty="0" smtClean="0">
                          <a:effectLst/>
                        </a:rPr>
                        <a:t>Наименование </a:t>
                      </a:r>
                      <a:r>
                        <a:rPr lang="ru-RU" sz="1200" cap="all" dirty="0">
                          <a:effectLst/>
                        </a:rPr>
                        <a:t>модуля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Трудоемкость, 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зачётных единиц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Лекции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 vert="vert270"/>
                </a:tc>
                <a:tc rowSpan="3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Практические      </a:t>
                      </a:r>
                      <a:endParaRPr lang="ru-RU" sz="1200">
                        <a:effectLst/>
                      </a:endParaRPr>
                    </a:p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занятия</a:t>
                      </a:r>
                      <a:endParaRPr lang="ru-RU" sz="1200">
                        <a:effectLst/>
                      </a:endParaRPr>
                    </a:p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занятия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 vert="vert270"/>
                </a:tc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Лабораторные</a:t>
                      </a:r>
                      <a:endParaRPr lang="ru-RU" sz="1200">
                        <a:effectLst/>
                      </a:endParaRPr>
                    </a:p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занятия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 vert="vert270"/>
                </a:tc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Семинары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 vert="vert270"/>
                </a:tc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Самостоятельная  работа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 vert="vert270"/>
                </a:tc>
              </a:tr>
              <a:tr h="1374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cap="all">
                          <a:effectLst/>
                        </a:rPr>
                        <a:t>о</a:t>
                      </a:r>
                      <a:r>
                        <a:rPr lang="ru-RU" sz="1000">
                          <a:effectLst/>
                        </a:rPr>
                        <a:t>бласти знаний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67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cap="all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cap="all">
                          <a:effectLst/>
                        </a:rPr>
                        <a:t>I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cap="all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cap="all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cap="all">
                          <a:effectLst/>
                        </a:rPr>
                        <a:t>II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cap="all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cap="all">
                          <a:effectLst/>
                        </a:rPr>
                        <a:t>III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cap="all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cap="all">
                          <a:effectLst/>
                        </a:rPr>
                        <a:t>IV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cap="all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cap="all">
                          <a:effectLst/>
                        </a:rPr>
                        <a:t>V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cap="all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cap="all">
                          <a:effectLst/>
                        </a:rPr>
                        <a:t>VI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48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Введение в безопасность. Основные понятия и определения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</a:tr>
              <a:tr h="2034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Человек и техносфера.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</a:tr>
              <a:tr h="4122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Идентификация и воздействие на человека вредных и опасных факторов среды обитания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*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</a:tr>
              <a:tr h="5496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Защита человека и среды обитания от вредных и опасных факторов природного, антропогенного и техногенного происхождения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1,5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1,5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</a:tr>
              <a:tr h="2748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Обеспечение комфортных условий для жизни и деятельности человека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1,2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1,2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1,2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</a:tr>
              <a:tr h="2748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Психофизиологические и эргономические основы безопасности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*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</a:tr>
              <a:tr h="2748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Чрезвычайные ситуации и методы защиты в условиях их реализации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</a:tr>
              <a:tr h="3051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Управление безопасностью жизнедеятельности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1,2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r>
                        <a:rPr lang="ru-RU" sz="1000">
                          <a:effectLst/>
                        </a:rPr>
                        <a:t>,9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*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*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</a:tr>
              <a:tr h="27483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Всего на дисциплину (курс)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«Безопасность жизнедеятельности»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369" marR="6836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258624"/>
              </p:ext>
            </p:extLst>
          </p:nvPr>
        </p:nvGraphicFramePr>
        <p:xfrm>
          <a:off x="476673" y="827584"/>
          <a:ext cx="5939408" cy="3133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15208"/>
                <a:gridCol w="1371600"/>
                <a:gridCol w="1752600"/>
              </a:tblGrid>
              <a:tr h="2076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Вид учебной работы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Зачетных единиц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Академических часов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Общая трудоемкость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дисциплины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216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Аудиторные занятия (всего)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 том числе: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Лекции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Практические занятия (ПЗ)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Семинары (С)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Лабораторные работы (ЛР)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Самостоятельная работа  (всего)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 том числе: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Расчетно-графические работы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10,8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Реферат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Другие виды самостоятельной работы (подготовка презентации, доклада)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Контроль промежуточный и итоговый (балльно-рейтинговый, зачет, экзамен)</a:t>
                      </a:r>
                      <a:r>
                        <a:rPr lang="ru-RU" sz="1200" baseline="30000">
                          <a:effectLst/>
                        </a:rPr>
                        <a:t>**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25,2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04664" y="179512"/>
            <a:ext cx="6120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Рекомендуемое распределение трудоемкости дисциплины по видам учебной работы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8457" y="4094946"/>
            <a:ext cx="63367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Базовые модули дисциплины, рекомендуемые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трудоемкость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 зачетных единицах  и виды учебной работы для групп областей знаний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70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Заседание ФУМО\Выступление 6.07.19\Концепция Обложк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4" y="395535"/>
            <a:ext cx="5688632" cy="814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85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2941" y="585432"/>
            <a:ext cx="6068144" cy="5715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CC0000"/>
                </a:solidFill>
                <a:latin typeface="Times New Roman" pitchFamily="18" charset="0"/>
              </a:rPr>
              <a:t>Структура Концепции</a:t>
            </a:r>
            <a:endParaRPr lang="ru-RU" sz="3200" b="1" dirty="0">
              <a:solidFill>
                <a:srgbClr val="CC0000"/>
              </a:solidFill>
              <a:latin typeface="Times New Roman" pitchFamily="18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2941" y="1979712"/>
            <a:ext cx="5568347" cy="504055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latin typeface="Times New Roman" pitchFamily="18" charset="0"/>
              </a:rPr>
              <a:t>I.   </a:t>
            </a:r>
            <a:r>
              <a:rPr lang="en-US" sz="2000" b="1" dirty="0" smtClean="0">
                <a:latin typeface="Times New Roman" pitchFamily="18" charset="0"/>
              </a:rPr>
              <a:t>   </a:t>
            </a:r>
            <a:r>
              <a:rPr lang="ru-RU" sz="2000" b="1" dirty="0" smtClean="0">
                <a:latin typeface="Times New Roman" pitchFamily="18" charset="0"/>
              </a:rPr>
              <a:t> Введение  </a:t>
            </a:r>
          </a:p>
          <a:p>
            <a:r>
              <a:rPr lang="en-US" sz="2000" b="1" dirty="0" smtClean="0">
                <a:latin typeface="Times New Roman" pitchFamily="18" charset="0"/>
              </a:rPr>
              <a:t>II. </a:t>
            </a:r>
            <a:r>
              <a:rPr lang="ru-RU" sz="2000" b="1" dirty="0" smtClean="0">
                <a:latin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</a:rPr>
              <a:t>Демография и безопасность</a:t>
            </a:r>
          </a:p>
          <a:p>
            <a:r>
              <a:rPr lang="en-US" sz="2000" b="1" dirty="0" smtClean="0">
                <a:latin typeface="Times New Roman" pitchFamily="18" charset="0"/>
              </a:rPr>
              <a:t>III</a:t>
            </a:r>
            <a:r>
              <a:rPr lang="ru-RU" sz="2000" b="1" dirty="0" smtClean="0">
                <a:latin typeface="Times New Roman" pitchFamily="18" charset="0"/>
              </a:rPr>
              <a:t>. </a:t>
            </a:r>
            <a:r>
              <a:rPr lang="en-US" sz="2000" b="1" dirty="0" smtClean="0">
                <a:latin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</a:rPr>
              <a:t> Безопасность и культура</a:t>
            </a:r>
            <a:r>
              <a:rPr lang="ru-RU" sz="2000" dirty="0" smtClean="0">
                <a:latin typeface="Times New Roman" pitchFamily="18" charset="0"/>
              </a:rPr>
              <a:t> </a:t>
            </a:r>
          </a:p>
          <a:p>
            <a:r>
              <a:rPr lang="en-US" sz="2000" b="1" dirty="0" smtClean="0">
                <a:latin typeface="Times New Roman" pitchFamily="18" charset="0"/>
              </a:rPr>
              <a:t>IV</a:t>
            </a:r>
            <a:r>
              <a:rPr lang="ru-RU" sz="2000" b="1" dirty="0" smtClean="0">
                <a:latin typeface="Times New Roman" pitchFamily="18" charset="0"/>
              </a:rPr>
              <a:t>. </a:t>
            </a:r>
            <a:r>
              <a:rPr lang="en-US" sz="2000" b="1" dirty="0" smtClean="0">
                <a:latin typeface="Times New Roman" pitchFamily="18" charset="0"/>
              </a:rPr>
              <a:t>   </a:t>
            </a:r>
            <a:r>
              <a:rPr lang="ru-RU" sz="2000" b="1" dirty="0" smtClean="0">
                <a:latin typeface="Times New Roman" pitchFamily="18" charset="0"/>
              </a:rPr>
              <a:t>Культура безопасности и содержание образования</a:t>
            </a:r>
            <a:r>
              <a:rPr lang="ru-RU" sz="2000" dirty="0" smtClean="0">
                <a:latin typeface="Times New Roman" pitchFamily="18" charset="0"/>
              </a:rPr>
              <a:t> </a:t>
            </a:r>
          </a:p>
          <a:p>
            <a:r>
              <a:rPr lang="en-US" sz="2000" b="1" dirty="0" smtClean="0">
                <a:latin typeface="Times New Roman" pitchFamily="18" charset="0"/>
              </a:rPr>
              <a:t>V</a:t>
            </a:r>
            <a:r>
              <a:rPr lang="ru-RU" sz="2000" b="1" dirty="0" smtClean="0">
                <a:latin typeface="Times New Roman" pitchFamily="18" charset="0"/>
              </a:rPr>
              <a:t>.  </a:t>
            </a:r>
            <a:r>
              <a:rPr lang="en-US" sz="2000" b="1" dirty="0" smtClean="0">
                <a:latin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</a:rPr>
              <a:t> Объекты и основные понятия предметной области</a:t>
            </a:r>
          </a:p>
          <a:p>
            <a:r>
              <a:rPr lang="en-US" sz="2000" b="1" dirty="0" smtClean="0">
                <a:latin typeface="Times New Roman" pitchFamily="18" charset="0"/>
              </a:rPr>
              <a:t>VI</a:t>
            </a:r>
            <a:r>
              <a:rPr lang="ru-RU" sz="2000" b="1" dirty="0" smtClean="0">
                <a:latin typeface="Times New Roman" pitchFamily="18" charset="0"/>
              </a:rPr>
              <a:t>. </a:t>
            </a:r>
            <a:r>
              <a:rPr lang="en-US" sz="2000" b="1" dirty="0" smtClean="0">
                <a:latin typeface="Times New Roman" pitchFamily="18" charset="0"/>
              </a:rPr>
              <a:t>   </a:t>
            </a:r>
            <a:r>
              <a:rPr lang="ru-RU" sz="2000" b="1" dirty="0" smtClean="0">
                <a:latin typeface="Times New Roman" pitchFamily="18" charset="0"/>
              </a:rPr>
              <a:t>Структура и требования к системе образования</a:t>
            </a:r>
          </a:p>
          <a:p>
            <a:r>
              <a:rPr lang="en-US" sz="2000" b="1" dirty="0" smtClean="0">
                <a:latin typeface="Times New Roman" pitchFamily="18" charset="0"/>
              </a:rPr>
              <a:t>VIII</a:t>
            </a:r>
            <a:r>
              <a:rPr lang="ru-RU" sz="2000" b="1" dirty="0" smtClean="0">
                <a:latin typeface="Times New Roman" pitchFamily="18" charset="0"/>
              </a:rPr>
              <a:t>. Культура безопасности и коммуникации</a:t>
            </a:r>
            <a:r>
              <a:rPr lang="ru-RU" sz="2000" dirty="0" smtClean="0">
                <a:latin typeface="Times New Roman" pitchFamily="18" charset="0"/>
              </a:rPr>
              <a:t> </a:t>
            </a:r>
          </a:p>
          <a:p>
            <a:r>
              <a:rPr lang="en-US" sz="2000" b="1" dirty="0" smtClean="0">
                <a:latin typeface="Times New Roman" pitchFamily="18" charset="0"/>
              </a:rPr>
              <a:t>IX</a:t>
            </a:r>
            <a:r>
              <a:rPr lang="ru-RU" sz="2000" b="1" dirty="0" smtClean="0">
                <a:latin typeface="Times New Roman" pitchFamily="18" charset="0"/>
              </a:rPr>
              <a:t>.    Этапы реализации Концепции</a:t>
            </a:r>
          </a:p>
          <a:p>
            <a:r>
              <a:rPr lang="ru-RU" sz="2000" b="1" dirty="0" smtClean="0">
                <a:latin typeface="Times New Roman" pitchFamily="18" charset="0"/>
              </a:rPr>
              <a:t>Х.   </a:t>
            </a:r>
            <a:r>
              <a:rPr lang="en-US" sz="2000" b="1" dirty="0" smtClean="0">
                <a:latin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</a:rPr>
              <a:t> Законодательные и концептуальные основы Концепции</a:t>
            </a:r>
          </a:p>
          <a:p>
            <a:endParaRPr lang="ru-RU" sz="2000" b="1" dirty="0" smtClean="0">
              <a:latin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</a:endParaRPr>
          </a:p>
          <a:p>
            <a:endParaRPr lang="ru-RU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874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42511" y="1115035"/>
            <a:ext cx="6129486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ru-RU" sz="2800" b="1" dirty="0">
                <a:latin typeface="Times New Roman" pitchFamily="18" charset="0"/>
              </a:rPr>
              <a:t>Концепция устанавливает шесть ступеней воспитания и </a:t>
            </a:r>
            <a:r>
              <a:rPr lang="ru-RU" sz="2800" b="1" dirty="0" smtClean="0">
                <a:latin typeface="Times New Roman" pitchFamily="18" charset="0"/>
              </a:rPr>
              <a:t>обучения:</a:t>
            </a:r>
            <a:endParaRPr lang="ru-RU" sz="2800" b="1" dirty="0">
              <a:latin typeface="Times New Roman" pitchFamily="18" charset="0"/>
            </a:endParaRPr>
          </a:p>
          <a:p>
            <a:pPr algn="just"/>
            <a:r>
              <a:rPr lang="ru-RU" sz="2800" b="1" dirty="0">
                <a:latin typeface="Times New Roman" pitchFamily="18" charset="0"/>
              </a:rPr>
              <a:t>I   ступень</a:t>
            </a:r>
            <a:r>
              <a:rPr lang="ru-RU" sz="2800" dirty="0">
                <a:latin typeface="Times New Roman" pitchFamily="18" charset="0"/>
              </a:rPr>
              <a:t> - дошкольное  воспитание;</a:t>
            </a:r>
          </a:p>
          <a:p>
            <a:pPr algn="just"/>
            <a:r>
              <a:rPr lang="ru-RU" sz="2800" b="1" dirty="0">
                <a:latin typeface="Times New Roman" pitchFamily="18" charset="0"/>
              </a:rPr>
              <a:t>II  ступень</a:t>
            </a:r>
            <a:r>
              <a:rPr lang="ru-RU" sz="2800" dirty="0">
                <a:latin typeface="Times New Roman" pitchFamily="18" charset="0"/>
              </a:rPr>
              <a:t> – среднее общее (школьное) воспитание и образование;</a:t>
            </a:r>
          </a:p>
          <a:p>
            <a:pPr algn="just"/>
            <a:r>
              <a:rPr lang="en-US" sz="2800" b="1" dirty="0">
                <a:latin typeface="Times New Roman" pitchFamily="18" charset="0"/>
              </a:rPr>
              <a:t>III</a:t>
            </a:r>
            <a:r>
              <a:rPr lang="ru-RU" sz="2800" b="1" dirty="0">
                <a:latin typeface="Times New Roman" pitchFamily="18" charset="0"/>
              </a:rPr>
              <a:t> ступень</a:t>
            </a:r>
            <a:r>
              <a:rPr lang="ru-RU" sz="2800" dirty="0">
                <a:latin typeface="Times New Roman" pitchFamily="18" charset="0"/>
              </a:rPr>
              <a:t> – профессиональное образование (начальное, среднее и высшее);</a:t>
            </a:r>
          </a:p>
          <a:p>
            <a:pPr algn="just"/>
            <a:r>
              <a:rPr lang="en-US" sz="2800" b="1" dirty="0">
                <a:latin typeface="Times New Roman" pitchFamily="18" charset="0"/>
              </a:rPr>
              <a:t>IV</a:t>
            </a:r>
            <a:r>
              <a:rPr lang="ru-RU" sz="2800" b="1" dirty="0">
                <a:latin typeface="Times New Roman" pitchFamily="18" charset="0"/>
              </a:rPr>
              <a:t> ступень</a:t>
            </a:r>
            <a:r>
              <a:rPr lang="ru-RU" sz="2800" dirty="0">
                <a:latin typeface="Times New Roman" pitchFamily="18" charset="0"/>
              </a:rPr>
              <a:t> – специальное профессиональное образование (среднее и высшее);</a:t>
            </a:r>
          </a:p>
          <a:p>
            <a:pPr algn="just"/>
            <a:r>
              <a:rPr lang="en-US" sz="2800" b="1" dirty="0">
                <a:latin typeface="Times New Roman" pitchFamily="18" charset="0"/>
              </a:rPr>
              <a:t>V</a:t>
            </a:r>
            <a:r>
              <a:rPr lang="ru-RU" sz="2800" b="1" dirty="0">
                <a:latin typeface="Times New Roman" pitchFamily="18" charset="0"/>
              </a:rPr>
              <a:t>  ступень</a:t>
            </a:r>
            <a:r>
              <a:rPr lang="ru-RU" sz="2800" dirty="0">
                <a:latin typeface="Times New Roman" pitchFamily="18" charset="0"/>
              </a:rPr>
              <a:t> – послевузовское </a:t>
            </a:r>
            <a:r>
              <a:rPr lang="ru-RU" sz="2800" dirty="0" smtClean="0">
                <a:latin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</a:rPr>
              <a:t>обучение (повышение квалификации);</a:t>
            </a:r>
          </a:p>
          <a:p>
            <a:pPr algn="just"/>
            <a:r>
              <a:rPr lang="en-US" sz="2800" b="1" dirty="0">
                <a:latin typeface="Times New Roman" pitchFamily="18" charset="0"/>
              </a:rPr>
              <a:t>VI</a:t>
            </a:r>
            <a:r>
              <a:rPr lang="ru-RU" sz="2800" b="1" dirty="0">
                <a:latin typeface="Times New Roman" pitchFamily="18" charset="0"/>
              </a:rPr>
              <a:t> ступень</a:t>
            </a:r>
            <a:r>
              <a:rPr lang="ru-RU" sz="2800" dirty="0">
                <a:latin typeface="Times New Roman" pitchFamily="18" charset="0"/>
              </a:rPr>
              <a:t> – подготовка научных кадров.</a:t>
            </a:r>
          </a:p>
        </p:txBody>
      </p:sp>
    </p:spTree>
    <p:extLst>
      <p:ext uri="{BB962C8B-B14F-4D97-AF65-F5344CB8AC3E}">
        <p14:creationId xmlns:p14="http://schemas.microsoft.com/office/powerpoint/2010/main" val="24091231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512</Words>
  <Application>Microsoft Office PowerPoint</Application>
  <PresentationFormat>Экран (4:3)</PresentationFormat>
  <Paragraphs>254</Paragraphs>
  <Slides>11</Slides>
  <Notes>0</Notes>
  <HiddenSlides>0</HiddenSlides>
  <MMClips>0</MMClips>
  <ScaleCrop>false</ScaleCrop>
  <HeadingPairs>
    <vt:vector size="8" baseType="variant">
      <vt:variant>
        <vt:lpstr>Тема</vt:lpstr>
      </vt:variant>
      <vt:variant>
        <vt:i4>1</vt:i4>
      </vt:variant>
      <vt:variant>
        <vt:lpstr>Связи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Тема Office</vt:lpstr>
      <vt:lpstr>F:\Заседание ФУМО\Выступление 6.07.19\СПО - программа БЖД.pdf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Девисилов</dc:creator>
  <cp:lastModifiedBy>Девисилов</cp:lastModifiedBy>
  <cp:revision>10</cp:revision>
  <dcterms:created xsi:type="dcterms:W3CDTF">2019-06-04T16:56:16Z</dcterms:created>
  <dcterms:modified xsi:type="dcterms:W3CDTF">2019-06-04T19:18:23Z</dcterms:modified>
</cp:coreProperties>
</file>