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9"/>
  </p:notesMasterIdLst>
  <p:sldIdLst>
    <p:sldId id="279" r:id="rId2"/>
    <p:sldId id="364" r:id="rId3"/>
    <p:sldId id="365" r:id="rId4"/>
    <p:sldId id="366" r:id="rId5"/>
    <p:sldId id="368" r:id="rId6"/>
    <p:sldId id="362" r:id="rId7"/>
    <p:sldId id="363" r:id="rId8"/>
  </p:sldIdLst>
  <p:sldSz cx="12190413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FAC090"/>
    <a:srgbClr val="C6D9F1"/>
    <a:srgbClr val="E46C0A"/>
    <a:srgbClr val="F79646"/>
    <a:srgbClr val="FFFFFF"/>
    <a:srgbClr val="000000"/>
    <a:srgbClr val="8EB4E3"/>
    <a:srgbClr val="FCD5B5"/>
    <a:srgbClr val="D2E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06" autoAdjust="0"/>
    <p:restoredTop sz="51625" autoAdjust="0"/>
  </p:normalViewPr>
  <p:slideViewPr>
    <p:cSldViewPr>
      <p:cViewPr varScale="1">
        <p:scale>
          <a:sx n="41" d="100"/>
          <a:sy n="41" d="100"/>
        </p:scale>
        <p:origin x="-2458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710938020474785"/>
          <c:y val="5.9251707769679696E-2"/>
          <c:w val="0.51680789122846005"/>
          <c:h val="0.80705312239464266"/>
        </c:manualLayout>
      </c:layout>
      <c:lineChart>
        <c:grouping val="standard"/>
        <c:varyColors val="0"/>
        <c:ser>
          <c:idx val="0"/>
          <c:order val="0"/>
          <c:tx>
            <c:strRef>
              <c:f>'[Диаграмма 2 в Microsoft PowerPoint]Лист1'!$B$1</c:f>
              <c:strCache>
                <c:ptCount val="1"/>
                <c:pt idx="0">
                  <c:v>Количество образовательных организаций, в том числе: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2 в Microsoft PowerPoint]Лист1'!$A$2:$A$4</c:f>
              <c:strCache>
                <c:ptCount val="3"/>
                <c:pt idx="0">
                  <c:v>2016 г.</c:v>
                </c:pt>
                <c:pt idx="1">
                  <c:v>2017 г.</c:v>
                </c:pt>
                <c:pt idx="2">
                  <c:v>2018 г.</c:v>
                </c:pt>
              </c:strCache>
            </c:strRef>
          </c:cat>
          <c:val>
            <c:numRef>
              <c:f>'[Диаграмма 2 в Microsoft PowerPoint]Лист1'!$B$2:$B$4</c:f>
              <c:numCache>
                <c:formatCode>General</c:formatCode>
                <c:ptCount val="3"/>
                <c:pt idx="0">
                  <c:v>3934</c:v>
                </c:pt>
                <c:pt idx="1">
                  <c:v>3960</c:v>
                </c:pt>
                <c:pt idx="2">
                  <c:v>3659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'[Диаграмма 2 в Microsoft PowerPoint]Лист1'!$C$1</c:f>
              <c:strCache>
                <c:ptCount val="1"/>
                <c:pt idx="0">
                  <c:v>профессиональные образовательные организации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2 в Microsoft PowerPoint]Лист1'!$A$2:$A$4</c:f>
              <c:strCache>
                <c:ptCount val="3"/>
                <c:pt idx="0">
                  <c:v>2016 г.</c:v>
                </c:pt>
                <c:pt idx="1">
                  <c:v>2017 г.</c:v>
                </c:pt>
                <c:pt idx="2">
                  <c:v>2018 г.</c:v>
                </c:pt>
              </c:strCache>
            </c:strRef>
          </c:cat>
          <c:val>
            <c:numRef>
              <c:f>'[Диаграмма 2 в Microsoft PowerPoint]Лист1'!$C$2:$C$4</c:f>
              <c:numCache>
                <c:formatCode>General</c:formatCode>
                <c:ptCount val="3"/>
                <c:pt idx="0">
                  <c:v>3552</c:v>
                </c:pt>
                <c:pt idx="1">
                  <c:v>3593</c:v>
                </c:pt>
                <c:pt idx="2">
                  <c:v>3311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'[Диаграмма 2 в Microsoft PowerPoint]Лист1'!$D$1</c:f>
              <c:strCache>
                <c:ptCount val="1"/>
                <c:pt idx="0">
                  <c:v>образовательные организации высшего образования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2 в Microsoft PowerPoint]Лист1'!$A$2:$A$4</c:f>
              <c:strCache>
                <c:ptCount val="3"/>
                <c:pt idx="0">
                  <c:v>2016 г.</c:v>
                </c:pt>
                <c:pt idx="1">
                  <c:v>2017 г.</c:v>
                </c:pt>
                <c:pt idx="2">
                  <c:v>2018 г.</c:v>
                </c:pt>
              </c:strCache>
            </c:strRef>
          </c:cat>
          <c:val>
            <c:numRef>
              <c:f>'[Диаграмма 2 в Microsoft PowerPoint]Лист1'!$D$2:$D$4</c:f>
              <c:numCache>
                <c:formatCode>General</c:formatCode>
                <c:ptCount val="3"/>
                <c:pt idx="0">
                  <c:v>382</c:v>
                </c:pt>
                <c:pt idx="1">
                  <c:v>367</c:v>
                </c:pt>
                <c:pt idx="2">
                  <c:v>348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112960"/>
        <c:axId val="61478528"/>
      </c:lineChart>
      <c:catAx>
        <c:axId val="351129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61478528"/>
        <c:crosses val="autoZero"/>
        <c:auto val="1"/>
        <c:lblAlgn val="ctr"/>
        <c:lblOffset val="100"/>
        <c:noMultiLvlLbl val="0"/>
      </c:catAx>
      <c:valAx>
        <c:axId val="614785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1129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948829516018693"/>
          <c:y val="0.14556005096415028"/>
          <c:w val="0.30647709465030204"/>
          <c:h val="0.70887989807169949"/>
        </c:manualLayout>
      </c:layout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015507436570428"/>
          <c:y val="5.1400554097404488E-2"/>
          <c:w val="0.53313539743681448"/>
          <c:h val="0.73539734616506269"/>
        </c:manualLayout>
      </c:layout>
      <c:lineChart>
        <c:grouping val="standard"/>
        <c:varyColors val="0"/>
        <c:ser>
          <c:idx val="0"/>
          <c:order val="0"/>
          <c:tx>
            <c:strRef>
              <c:f>'[Диаграмма 2 в Microsoft PowerPoint]Лист1'!$B$1</c:f>
              <c:strCache>
                <c:ptCount val="1"/>
                <c:pt idx="0">
                  <c:v>Программы СПО, в том числе: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2 в Microsoft PowerPoint]Лист1'!$A$2:$A$4</c:f>
              <c:strCache>
                <c:ptCount val="3"/>
                <c:pt idx="0">
                  <c:v>2016 г.</c:v>
                </c:pt>
                <c:pt idx="1">
                  <c:v>2017 г.</c:v>
                </c:pt>
                <c:pt idx="2">
                  <c:v>2018 г.</c:v>
                </c:pt>
              </c:strCache>
            </c:strRef>
          </c:cat>
          <c:val>
            <c:numRef>
              <c:f>'[Диаграмма 2 в Microsoft PowerPoint]Лист1'!$B$2:$B$4</c:f>
              <c:numCache>
                <c:formatCode>General</c:formatCode>
                <c:ptCount val="3"/>
                <c:pt idx="0">
                  <c:v>2868</c:v>
                </c:pt>
                <c:pt idx="1">
                  <c:v>2946</c:v>
                </c:pt>
                <c:pt idx="2">
                  <c:v>3006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'[Диаграмма 2 в Microsoft PowerPoint]Лист1'!$C$1</c:f>
              <c:strCache>
                <c:ptCount val="1"/>
                <c:pt idx="0">
                  <c:v>Специалисты среднего звена</c:v>
                </c:pt>
              </c:strCache>
            </c:strRef>
          </c:tx>
          <c:dLbls>
            <c:txPr>
              <a:bodyPr/>
              <a:lstStyle/>
              <a:p>
                <a:pPr>
                  <a:defRPr sz="1050" b="1"/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2 в Microsoft PowerPoint]Лист1'!$A$2:$A$4</c:f>
              <c:strCache>
                <c:ptCount val="3"/>
                <c:pt idx="0">
                  <c:v>2016 г.</c:v>
                </c:pt>
                <c:pt idx="1">
                  <c:v>2017 г.</c:v>
                </c:pt>
                <c:pt idx="2">
                  <c:v>2018 г.</c:v>
                </c:pt>
              </c:strCache>
            </c:strRef>
          </c:cat>
          <c:val>
            <c:numRef>
              <c:f>'[Диаграмма 2 в Microsoft PowerPoint]Лист1'!$C$2:$C$4</c:f>
              <c:numCache>
                <c:formatCode>General</c:formatCode>
                <c:ptCount val="3"/>
                <c:pt idx="0">
                  <c:v>2305</c:v>
                </c:pt>
                <c:pt idx="1">
                  <c:v>2388</c:v>
                </c:pt>
                <c:pt idx="2">
                  <c:v>2464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'[Диаграмма 2 в Microsoft PowerPoint]Лист1'!$D$1</c:f>
              <c:strCache>
                <c:ptCount val="1"/>
                <c:pt idx="0">
                  <c:v>Квалифицированные рабочие, служащие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2 в Microsoft PowerPoint]Лист1'!$A$2:$A$4</c:f>
              <c:strCache>
                <c:ptCount val="3"/>
                <c:pt idx="0">
                  <c:v>2016 г.</c:v>
                </c:pt>
                <c:pt idx="1">
                  <c:v>2017 г.</c:v>
                </c:pt>
                <c:pt idx="2">
                  <c:v>2018 г.</c:v>
                </c:pt>
              </c:strCache>
            </c:strRef>
          </c:cat>
          <c:val>
            <c:numRef>
              <c:f>'[Диаграмма 2 в Microsoft PowerPoint]Лист1'!$D$2:$D$4</c:f>
              <c:numCache>
                <c:formatCode>General</c:formatCode>
                <c:ptCount val="3"/>
                <c:pt idx="0">
                  <c:v>563</c:v>
                </c:pt>
                <c:pt idx="1">
                  <c:v>557</c:v>
                </c:pt>
                <c:pt idx="2">
                  <c:v>542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110912"/>
        <c:axId val="61476800"/>
      </c:lineChart>
      <c:catAx>
        <c:axId val="351109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61476800"/>
        <c:crosses val="autoZero"/>
        <c:auto val="1"/>
        <c:lblAlgn val="ctr"/>
        <c:lblOffset val="100"/>
        <c:noMultiLvlLbl val="0"/>
      </c:catAx>
      <c:valAx>
        <c:axId val="61476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1109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357177969571128"/>
          <c:y val="0.20660578885972586"/>
          <c:w val="0.26786293151598073"/>
          <c:h val="0.5867880577427822"/>
        </c:manualLayout>
      </c:layout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92BF2B-86C2-4371-911C-A737947B6DE8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A339E646-12FD-4D12-B07A-32D9C55E2B0E}">
      <dgm:prSet phldrT="[Текст]"/>
      <dgm:spPr/>
      <dgm:t>
        <a:bodyPr/>
        <a:lstStyle/>
        <a:p>
          <a:r>
            <a:rPr lang="ru-RU" smtClean="0">
              <a:latin typeface="Times New Roman" pitchFamily="18" charset="0"/>
              <a:cs typeface="Times New Roman" pitchFamily="18" charset="0"/>
            </a:rPr>
            <a:t>УГС: 20.00.00 Техносферная безопасность и природообустройство</a:t>
          </a:r>
          <a:endParaRPr lang="ru-RU" dirty="0"/>
        </a:p>
      </dgm:t>
    </dgm:pt>
    <dgm:pt modelId="{70A666D3-385E-4F7F-84CA-51E75C4BCE19}" type="parTrans" cxnId="{793E740E-1B1D-426C-ADCE-E509C8B00360}">
      <dgm:prSet/>
      <dgm:spPr/>
      <dgm:t>
        <a:bodyPr/>
        <a:lstStyle/>
        <a:p>
          <a:endParaRPr lang="ru-RU"/>
        </a:p>
      </dgm:t>
    </dgm:pt>
    <dgm:pt modelId="{B6953BCA-D3B3-44CD-9311-8406A22016C3}" type="sibTrans" cxnId="{793E740E-1B1D-426C-ADCE-E509C8B00360}">
      <dgm:prSet/>
      <dgm:spPr/>
      <dgm:t>
        <a:bodyPr/>
        <a:lstStyle/>
        <a:p>
          <a:endParaRPr lang="ru-RU"/>
        </a:p>
      </dgm:t>
    </dgm:pt>
    <dgm:pt modelId="{ECA5FA0F-DE43-4A0A-899A-37BFF4C7DA99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Организатор: АНПОО «Колледж государственной и муниципальной службы» </a:t>
          </a:r>
          <a:endParaRPr lang="ru-RU" dirty="0"/>
        </a:p>
      </dgm:t>
    </dgm:pt>
    <dgm:pt modelId="{BDA5900A-9D16-4592-9884-7E828CDC6735}" type="parTrans" cxnId="{80330124-FCA8-4660-84EF-179B187EA69F}">
      <dgm:prSet/>
      <dgm:spPr/>
      <dgm:t>
        <a:bodyPr/>
        <a:lstStyle/>
        <a:p>
          <a:endParaRPr lang="ru-RU"/>
        </a:p>
      </dgm:t>
    </dgm:pt>
    <dgm:pt modelId="{4D6B05DB-18AB-4C68-A445-DFFE6AFDC5B0}" type="sibTrans" cxnId="{80330124-FCA8-4660-84EF-179B187EA69F}">
      <dgm:prSet/>
      <dgm:spPr/>
      <dgm:t>
        <a:bodyPr/>
        <a:lstStyle/>
        <a:p>
          <a:endParaRPr lang="ru-RU"/>
        </a:p>
      </dgm:t>
    </dgm:pt>
    <dgm:pt modelId="{07BA86EC-E448-4E25-A8F6-0546C320D0EC}">
      <dgm:prSet phldrT="[Текст]"/>
      <dgm:spPr/>
      <dgm:t>
        <a:bodyPr/>
        <a:lstStyle/>
        <a:p>
          <a:r>
            <a:rPr lang="ru-RU" smtClean="0">
              <a:latin typeface="Times New Roman" pitchFamily="18" charset="0"/>
              <a:cs typeface="Times New Roman" pitchFamily="18" charset="0"/>
            </a:rPr>
            <a:t>Участники: 88 обучающихся из 22 субъектов Российской Федерации</a:t>
          </a:r>
          <a:endParaRPr lang="ru-RU" dirty="0"/>
        </a:p>
      </dgm:t>
    </dgm:pt>
    <dgm:pt modelId="{36D4137B-E97C-4795-90E9-9BAA7775CAD0}" type="parTrans" cxnId="{9D303A13-F72A-4F16-94C2-79E99EF08461}">
      <dgm:prSet/>
      <dgm:spPr/>
      <dgm:t>
        <a:bodyPr/>
        <a:lstStyle/>
        <a:p>
          <a:endParaRPr lang="ru-RU"/>
        </a:p>
      </dgm:t>
    </dgm:pt>
    <dgm:pt modelId="{42C8A4F6-5139-40B0-AC79-B014D6F898E2}" type="sibTrans" cxnId="{9D303A13-F72A-4F16-94C2-79E99EF08461}">
      <dgm:prSet/>
      <dgm:spPr/>
      <dgm:t>
        <a:bodyPr/>
        <a:lstStyle/>
        <a:p>
          <a:endParaRPr lang="ru-RU"/>
        </a:p>
      </dgm:t>
    </dgm:pt>
    <dgm:pt modelId="{140521BF-F420-4619-9E58-E320361AE69E}" type="pres">
      <dgm:prSet presAssocID="{9492BF2B-86C2-4371-911C-A737947B6DE8}" presName="compositeShape" presStyleCnt="0">
        <dgm:presLayoutVars>
          <dgm:chMax val="7"/>
          <dgm:dir/>
          <dgm:resizeHandles val="exact"/>
        </dgm:presLayoutVars>
      </dgm:prSet>
      <dgm:spPr/>
    </dgm:pt>
    <dgm:pt modelId="{D54821AC-126F-4825-85A4-F02F8BFCDA9C}" type="pres">
      <dgm:prSet presAssocID="{A339E646-12FD-4D12-B07A-32D9C55E2B0E}" presName="circ1" presStyleLbl="vennNode1" presStyleIdx="0" presStyleCnt="3"/>
      <dgm:spPr/>
      <dgm:t>
        <a:bodyPr/>
        <a:lstStyle/>
        <a:p>
          <a:endParaRPr lang="ru-RU"/>
        </a:p>
      </dgm:t>
    </dgm:pt>
    <dgm:pt modelId="{CE64BF04-C0DA-4089-A593-0026112653F2}" type="pres">
      <dgm:prSet presAssocID="{A339E646-12FD-4D12-B07A-32D9C55E2B0E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0B2F41-42EB-498A-AEEA-221257D248BC}" type="pres">
      <dgm:prSet presAssocID="{ECA5FA0F-DE43-4A0A-899A-37BFF4C7DA99}" presName="circ2" presStyleLbl="vennNode1" presStyleIdx="1" presStyleCnt="3"/>
      <dgm:spPr/>
      <dgm:t>
        <a:bodyPr/>
        <a:lstStyle/>
        <a:p>
          <a:endParaRPr lang="ru-RU"/>
        </a:p>
      </dgm:t>
    </dgm:pt>
    <dgm:pt modelId="{2CC9525A-80FB-4E9F-ACF5-7781706FCBC7}" type="pres">
      <dgm:prSet presAssocID="{ECA5FA0F-DE43-4A0A-899A-37BFF4C7DA9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62AB9-D0D3-4299-826A-331A9DE53D87}" type="pres">
      <dgm:prSet presAssocID="{07BA86EC-E448-4E25-A8F6-0546C320D0EC}" presName="circ3" presStyleLbl="vennNode1" presStyleIdx="2" presStyleCnt="3"/>
      <dgm:spPr/>
      <dgm:t>
        <a:bodyPr/>
        <a:lstStyle/>
        <a:p>
          <a:endParaRPr lang="ru-RU"/>
        </a:p>
      </dgm:t>
    </dgm:pt>
    <dgm:pt modelId="{17F74F6E-5F40-4650-9EA8-1CB9523988EC}" type="pres">
      <dgm:prSet presAssocID="{07BA86EC-E448-4E25-A8F6-0546C320D0E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67E3A6-715C-4B2F-936E-ADFD1DDF4F88}" type="presOf" srcId="{A339E646-12FD-4D12-B07A-32D9C55E2B0E}" destId="{CE64BF04-C0DA-4089-A593-0026112653F2}" srcOrd="1" destOrd="0" presId="urn:microsoft.com/office/officeart/2005/8/layout/venn1"/>
    <dgm:cxn modelId="{207D6908-2FF7-40F1-8E1D-8ACFB2503AB6}" type="presOf" srcId="{9492BF2B-86C2-4371-911C-A737947B6DE8}" destId="{140521BF-F420-4619-9E58-E320361AE69E}" srcOrd="0" destOrd="0" presId="urn:microsoft.com/office/officeart/2005/8/layout/venn1"/>
    <dgm:cxn modelId="{F118E42B-048D-4F21-9F9E-F31140DC2D7A}" type="presOf" srcId="{07BA86EC-E448-4E25-A8F6-0546C320D0EC}" destId="{17F74F6E-5F40-4650-9EA8-1CB9523988EC}" srcOrd="1" destOrd="0" presId="urn:microsoft.com/office/officeart/2005/8/layout/venn1"/>
    <dgm:cxn modelId="{9D303A13-F72A-4F16-94C2-79E99EF08461}" srcId="{9492BF2B-86C2-4371-911C-A737947B6DE8}" destId="{07BA86EC-E448-4E25-A8F6-0546C320D0EC}" srcOrd="2" destOrd="0" parTransId="{36D4137B-E97C-4795-90E9-9BAA7775CAD0}" sibTransId="{42C8A4F6-5139-40B0-AC79-B014D6F898E2}"/>
    <dgm:cxn modelId="{80330124-FCA8-4660-84EF-179B187EA69F}" srcId="{9492BF2B-86C2-4371-911C-A737947B6DE8}" destId="{ECA5FA0F-DE43-4A0A-899A-37BFF4C7DA99}" srcOrd="1" destOrd="0" parTransId="{BDA5900A-9D16-4592-9884-7E828CDC6735}" sibTransId="{4D6B05DB-18AB-4C68-A445-DFFE6AFDC5B0}"/>
    <dgm:cxn modelId="{793E740E-1B1D-426C-ADCE-E509C8B00360}" srcId="{9492BF2B-86C2-4371-911C-A737947B6DE8}" destId="{A339E646-12FD-4D12-B07A-32D9C55E2B0E}" srcOrd="0" destOrd="0" parTransId="{70A666D3-385E-4F7F-84CA-51E75C4BCE19}" sibTransId="{B6953BCA-D3B3-44CD-9311-8406A22016C3}"/>
    <dgm:cxn modelId="{9BEE25E2-61FE-4533-8763-73608546A925}" type="presOf" srcId="{A339E646-12FD-4D12-B07A-32D9C55E2B0E}" destId="{D54821AC-126F-4825-85A4-F02F8BFCDA9C}" srcOrd="0" destOrd="0" presId="urn:microsoft.com/office/officeart/2005/8/layout/venn1"/>
    <dgm:cxn modelId="{AFADEC9E-810C-4152-AF72-037B365C5C9B}" type="presOf" srcId="{07BA86EC-E448-4E25-A8F6-0546C320D0EC}" destId="{A1462AB9-D0D3-4299-826A-331A9DE53D87}" srcOrd="0" destOrd="0" presId="urn:microsoft.com/office/officeart/2005/8/layout/venn1"/>
    <dgm:cxn modelId="{5AA9EEC8-33ED-417B-BF30-E95540FB8610}" type="presOf" srcId="{ECA5FA0F-DE43-4A0A-899A-37BFF4C7DA99}" destId="{2CC9525A-80FB-4E9F-ACF5-7781706FCBC7}" srcOrd="1" destOrd="0" presId="urn:microsoft.com/office/officeart/2005/8/layout/venn1"/>
    <dgm:cxn modelId="{3402DE45-F700-4035-A2D6-487AEB4FBFDB}" type="presOf" srcId="{ECA5FA0F-DE43-4A0A-899A-37BFF4C7DA99}" destId="{6C0B2F41-42EB-498A-AEEA-221257D248BC}" srcOrd="0" destOrd="0" presId="urn:microsoft.com/office/officeart/2005/8/layout/venn1"/>
    <dgm:cxn modelId="{74E86C7A-0B8E-40DC-B3D8-62F3D9759051}" type="presParOf" srcId="{140521BF-F420-4619-9E58-E320361AE69E}" destId="{D54821AC-126F-4825-85A4-F02F8BFCDA9C}" srcOrd="0" destOrd="0" presId="urn:microsoft.com/office/officeart/2005/8/layout/venn1"/>
    <dgm:cxn modelId="{C4285ABC-FF5E-4A69-903D-B18011FF17ED}" type="presParOf" srcId="{140521BF-F420-4619-9E58-E320361AE69E}" destId="{CE64BF04-C0DA-4089-A593-0026112653F2}" srcOrd="1" destOrd="0" presId="urn:microsoft.com/office/officeart/2005/8/layout/venn1"/>
    <dgm:cxn modelId="{BFCD5714-6DF4-40E8-859A-4CF114E7D84C}" type="presParOf" srcId="{140521BF-F420-4619-9E58-E320361AE69E}" destId="{6C0B2F41-42EB-498A-AEEA-221257D248BC}" srcOrd="2" destOrd="0" presId="urn:microsoft.com/office/officeart/2005/8/layout/venn1"/>
    <dgm:cxn modelId="{E4C994E2-54FC-43DD-8AB1-9BECA0B61A63}" type="presParOf" srcId="{140521BF-F420-4619-9E58-E320361AE69E}" destId="{2CC9525A-80FB-4E9F-ACF5-7781706FCBC7}" srcOrd="3" destOrd="0" presId="urn:microsoft.com/office/officeart/2005/8/layout/venn1"/>
    <dgm:cxn modelId="{B59AF241-D15A-4D0A-A428-993323FB9A3D}" type="presParOf" srcId="{140521BF-F420-4619-9E58-E320361AE69E}" destId="{A1462AB9-D0D3-4299-826A-331A9DE53D87}" srcOrd="4" destOrd="0" presId="urn:microsoft.com/office/officeart/2005/8/layout/venn1"/>
    <dgm:cxn modelId="{8C0C9ADF-B285-435D-96BE-6514304FDE3B}" type="presParOf" srcId="{140521BF-F420-4619-9E58-E320361AE69E}" destId="{17F74F6E-5F40-4650-9EA8-1CB9523988EC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4821AC-126F-4825-85A4-F02F8BFCDA9C}">
      <dsp:nvSpPr>
        <dsp:cNvPr id="0" name=""/>
        <dsp:cNvSpPr/>
      </dsp:nvSpPr>
      <dsp:spPr>
        <a:xfrm>
          <a:off x="3439405" y="71215"/>
          <a:ext cx="3418333" cy="34183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Times New Roman" pitchFamily="18" charset="0"/>
              <a:cs typeface="Times New Roman" pitchFamily="18" charset="0"/>
            </a:rPr>
            <a:t>УГС: 20.00.00 Техносферная безопасность и природообустройство</a:t>
          </a:r>
          <a:endParaRPr lang="ru-RU" sz="2100" kern="1200" dirty="0"/>
        </a:p>
      </dsp:txBody>
      <dsp:txXfrm>
        <a:off x="3895183" y="669423"/>
        <a:ext cx="2506777" cy="1538249"/>
      </dsp:txXfrm>
    </dsp:sp>
    <dsp:sp modelId="{6C0B2F41-42EB-498A-AEEA-221257D248BC}">
      <dsp:nvSpPr>
        <dsp:cNvPr id="0" name=""/>
        <dsp:cNvSpPr/>
      </dsp:nvSpPr>
      <dsp:spPr>
        <a:xfrm>
          <a:off x="4672853" y="2207673"/>
          <a:ext cx="3418333" cy="34183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Организатор: АНПОО «Колледж государственной и муниципальной службы» </a:t>
          </a:r>
          <a:endParaRPr lang="ru-RU" sz="2100" kern="1200" dirty="0"/>
        </a:p>
      </dsp:txBody>
      <dsp:txXfrm>
        <a:off x="5718294" y="3090742"/>
        <a:ext cx="2050999" cy="1880083"/>
      </dsp:txXfrm>
    </dsp:sp>
    <dsp:sp modelId="{A1462AB9-D0D3-4299-826A-331A9DE53D87}">
      <dsp:nvSpPr>
        <dsp:cNvPr id="0" name=""/>
        <dsp:cNvSpPr/>
      </dsp:nvSpPr>
      <dsp:spPr>
        <a:xfrm>
          <a:off x="2205956" y="2207673"/>
          <a:ext cx="3418333" cy="34183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latin typeface="Times New Roman" pitchFamily="18" charset="0"/>
              <a:cs typeface="Times New Roman" pitchFamily="18" charset="0"/>
            </a:rPr>
            <a:t>Участники: 88 обучающихся из 22 субъектов Российской Федерации</a:t>
          </a:r>
          <a:endParaRPr lang="ru-RU" sz="2100" kern="1200" dirty="0"/>
        </a:p>
      </dsp:txBody>
      <dsp:txXfrm>
        <a:off x="2527849" y="3090742"/>
        <a:ext cx="2050999" cy="1880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4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7364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r">
              <a:defRPr sz="1200"/>
            </a:lvl1pPr>
          </a:lstStyle>
          <a:p>
            <a:fld id="{5ECBFBDB-BDD2-41BD-8BA7-9D2D8CD3AAC7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62" tIns="46081" rIns="92162" bIns="4608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4"/>
          </a:xfrm>
          <a:prstGeom prst="rect">
            <a:avLst/>
          </a:prstGeom>
        </p:spPr>
        <p:txBody>
          <a:bodyPr vert="horz" lIns="92162" tIns="46081" rIns="92162" bIns="4608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4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7364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r">
              <a:defRPr sz="1200"/>
            </a:lvl1pPr>
          </a:lstStyle>
          <a:p>
            <a:fld id="{7B55C255-599C-4993-B790-C5ED9FA9E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520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5C255-599C-4993-B790-C5ED9FA9E96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453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5C255-599C-4993-B790-C5ED9FA9E9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743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69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044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4067" y="274639"/>
            <a:ext cx="365500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694" y="274639"/>
            <a:ext cx="10768198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957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Left Im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066631" cy="6858000"/>
          </a:xfrm>
          <a:custGeom>
            <a:avLst/>
            <a:gdLst>
              <a:gd name="connsiteX0" fmla="*/ 2609873 w 8343900"/>
              <a:gd name="connsiteY0" fmla="*/ 0 h 6858000"/>
              <a:gd name="connsiteX1" fmla="*/ 8343900 w 8343900"/>
              <a:gd name="connsiteY1" fmla="*/ 0 h 6858000"/>
              <a:gd name="connsiteX2" fmla="*/ 5143477 w 8343900"/>
              <a:gd name="connsiteY2" fmla="*/ 6858000 h 6858000"/>
              <a:gd name="connsiteX3" fmla="*/ 0 w 8343900"/>
              <a:gd name="connsiteY3" fmla="*/ 6858000 h 6858000"/>
              <a:gd name="connsiteX4" fmla="*/ 0 w 8343900"/>
              <a:gd name="connsiteY4" fmla="*/ 5592545 h 6858000"/>
              <a:gd name="connsiteX5" fmla="*/ 0 w 8343900"/>
              <a:gd name="connsiteY5" fmla="*/ 0 h 6858000"/>
              <a:gd name="connsiteX6" fmla="*/ 2076450 w 8343900"/>
              <a:gd name="connsiteY6" fmla="*/ 0 h 6858000"/>
              <a:gd name="connsiteX7" fmla="*/ 0 w 8343900"/>
              <a:gd name="connsiteY7" fmla="*/ 4449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43900" h="6858000">
                <a:moveTo>
                  <a:pt x="2609873" y="0"/>
                </a:moveTo>
                <a:lnTo>
                  <a:pt x="8343900" y="0"/>
                </a:lnTo>
                <a:lnTo>
                  <a:pt x="5143477" y="6858000"/>
                </a:lnTo>
                <a:lnTo>
                  <a:pt x="0" y="6858000"/>
                </a:lnTo>
                <a:lnTo>
                  <a:pt x="0" y="5592545"/>
                </a:lnTo>
                <a:close/>
                <a:moveTo>
                  <a:pt x="0" y="0"/>
                </a:moveTo>
                <a:lnTo>
                  <a:pt x="2076450" y="0"/>
                </a:lnTo>
                <a:lnTo>
                  <a:pt x="0" y="4449504"/>
                </a:lnTo>
                <a:close/>
              </a:path>
            </a:pathLst>
          </a:custGeom>
          <a:solidFill>
            <a:srgbClr val="88888A"/>
          </a:solidFill>
        </p:spPr>
        <p:txBody>
          <a:bodyPr wrap="square">
            <a:noAutofit/>
          </a:bodyPr>
          <a:lstStyle>
            <a:lvl1pPr marL="0" indent="0">
              <a:buNone/>
              <a:defRPr sz="1300">
                <a:solidFill>
                  <a:schemeClr val="bg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066631" y="827316"/>
            <a:ext cx="4304740" cy="1901372"/>
          </a:xfrm>
        </p:spPr>
        <p:txBody>
          <a:bodyPr lIns="151200" tIns="75600" rIns="151200" bIns="75600">
            <a:normAutofit/>
          </a:bodyPr>
          <a:lstStyle>
            <a:lvl1pPr marL="0" indent="0">
              <a:spcBef>
                <a:spcPts val="0"/>
              </a:spcBef>
              <a:buNone/>
              <a:defRPr sz="4200" baseline="0">
                <a:solidFill>
                  <a:srgbClr val="88888A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lvl="0"/>
            <a:r>
              <a:rPr lang="en-GB" dirty="0"/>
              <a:t>Title Here 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7066631" y="3280229"/>
            <a:ext cx="4304740" cy="3018972"/>
          </a:xfrm>
        </p:spPr>
        <p:txBody>
          <a:bodyPr lIns="151200" tIns="75600" rIns="151200" bIns="75600">
            <a:normAutofit/>
          </a:bodyPr>
          <a:lstStyle>
            <a:lvl1pPr marL="0" indent="0">
              <a:lnSpc>
                <a:spcPct val="110000"/>
              </a:lnSpc>
              <a:buNone/>
              <a:defRPr sz="1300" baseline="0">
                <a:solidFill>
                  <a:srgbClr val="88888A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Body Text Goes Here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ADVANT </a:t>
            </a:r>
            <a:r>
              <a:rPr lang="en-GB" sz="1200" dirty="0"/>
              <a:t>Multipurpose  Presentation 2017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C48FCF8-25E9-4F94-BC2B-FA1B572C1F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89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608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925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695" y="1600201"/>
            <a:ext cx="721054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6413" y="1600201"/>
            <a:ext cx="721266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60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491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411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769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524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735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33EC7-5651-416D-8C57-687BAAC2C1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13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5" Type="http://schemas.microsoft.com/office/2007/relationships/hdphoto" Target="../media/hdphoto4.wdp"/><Relationship Id="rId10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7406" y="2511897"/>
            <a:ext cx="5112568" cy="1470025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ru-RU" sz="280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ru-RU" sz="28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1198662" y="1245063"/>
            <a:ext cx="3456384" cy="57606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63319" y="5157192"/>
            <a:ext cx="8983453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Левченко Алексей Николаевич</a:t>
            </a: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заместитель директора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Департамента государственной политики</a:t>
            </a:r>
          </a:p>
          <a:p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в сфере профессионального образования </a:t>
            </a:r>
          </a:p>
          <a:p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опережающей подготовки кадров</a:t>
            </a:r>
          </a:p>
          <a:p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 rot="10800000">
            <a:off x="9554960" y="2332510"/>
            <a:ext cx="1060704" cy="91440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8919316" y="3246910"/>
            <a:ext cx="2331991" cy="2010338"/>
          </a:xfrm>
          <a:prstGeom prst="triangle">
            <a:avLst/>
          </a:prstGeom>
          <a:noFill/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8919316" y="4780731"/>
            <a:ext cx="2331991" cy="2010338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Равнобедренный треугольник 7"/>
          <p:cNvSpPr/>
          <p:nvPr/>
        </p:nvSpPr>
        <p:spPr>
          <a:xfrm rot="10800000">
            <a:off x="8503056" y="-1"/>
            <a:ext cx="3164511" cy="2728027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-146481" y="451278"/>
            <a:ext cx="98366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МИНИСТЕРСТВО ПРОСВЕЩЕНИЯ </a:t>
            </a:r>
          </a:p>
          <a:p>
            <a:pPr algn="ctr"/>
            <a:r>
              <a:rPr lang="ru-RU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РОССИЙСКОЙ ФЕДЕРАЦИИ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03FD9FC9-6C5D-BF4D-9B8D-BA43326383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9" y="123307"/>
            <a:ext cx="625092" cy="70481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" name="TextBox 3"/>
          <p:cNvSpPr txBox="1"/>
          <p:nvPr/>
        </p:nvSpPr>
        <p:spPr>
          <a:xfrm>
            <a:off x="910630" y="2096630"/>
            <a:ext cx="71718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F497D"/>
                </a:solidFill>
              </a:rPr>
              <a:t>О развитии среднего профессионального образования</a:t>
            </a:r>
            <a:br>
              <a:rPr lang="ru-RU" sz="3200" b="1" dirty="0" smtClean="0">
                <a:solidFill>
                  <a:srgbClr val="1F497D"/>
                </a:solidFill>
              </a:rPr>
            </a:br>
            <a:r>
              <a:rPr lang="ru-RU" sz="3200" b="1" dirty="0" smtClean="0">
                <a:solidFill>
                  <a:srgbClr val="1F497D"/>
                </a:solidFill>
              </a:rPr>
              <a:t>в Российской Федерации</a:t>
            </a:r>
            <a:endParaRPr lang="ru-RU" sz="3200" b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79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62463" y="260648"/>
            <a:ext cx="10827949" cy="562074"/>
          </a:xfrm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Майские указы 2018. Образование: ключевые точки</a:t>
            </a:r>
            <a:endParaRPr lang="ru-RU" sz="28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4" name="Заголовок 1"/>
          <p:cNvSpPr txBox="1">
            <a:spLocks/>
          </p:cNvSpPr>
          <p:nvPr/>
        </p:nvSpPr>
        <p:spPr>
          <a:xfrm>
            <a:off x="1342679" y="260648"/>
            <a:ext cx="9793088" cy="56207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sz="38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33EC7-5651-416D-8C57-687BAAC2C1FB}" type="slidenum">
              <a:rPr lang="ru-RU" smtClean="0"/>
              <a:t>2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84009" y="908720"/>
            <a:ext cx="5955213" cy="1493863"/>
          </a:xfrm>
        </p:spPr>
        <p:txBody>
          <a:bodyPr>
            <a:noAutofit/>
          </a:bodyPr>
          <a:lstStyle/>
          <a:p>
            <a:pPr marL="0" indent="0" algn="ctr">
              <a:lnSpc>
                <a:spcPts val="1500"/>
              </a:lnSpc>
              <a:buNone/>
            </a:pPr>
            <a:r>
              <a:rPr lang="ru-RU" sz="1800" dirty="0" smtClean="0"/>
              <a:t>12 приоритетных проектов</a:t>
            </a:r>
            <a:endParaRPr lang="ru-RU" sz="1800" dirty="0"/>
          </a:p>
          <a:p>
            <a:pPr marL="0" indent="0">
              <a:lnSpc>
                <a:spcPts val="1700"/>
              </a:lnSpc>
              <a:buNone/>
            </a:pPr>
            <a:r>
              <a:rPr lang="ru-RU" sz="3600" i="1" dirty="0" smtClean="0">
                <a:solidFill>
                  <a:schemeClr val="tx2"/>
                </a:solidFill>
              </a:rPr>
              <a:t>«</a:t>
            </a:r>
            <a:r>
              <a:rPr lang="ru-RU" sz="1800" i="1" dirty="0" smtClean="0"/>
              <a:t>Задача Правительства заключается в том, чтобы наполнить их конкретикой. Для этого, на мой взгляд, необходимы 4 составляющие: четкое планирование., финансовые ресурсы, кадры и эффективно работающие механизмы</a:t>
            </a:r>
            <a:r>
              <a:rPr lang="ru-RU" sz="3600" i="1" dirty="0" smtClean="0">
                <a:solidFill>
                  <a:schemeClr val="tx2"/>
                </a:solidFill>
              </a:rPr>
              <a:t>»</a:t>
            </a:r>
          </a:p>
          <a:p>
            <a:pPr marL="0" indent="0" algn="r">
              <a:lnSpc>
                <a:spcPts val="1500"/>
              </a:lnSpc>
              <a:buNone/>
            </a:pPr>
            <a:r>
              <a:rPr lang="ru-RU" sz="1800" i="1" dirty="0" smtClean="0"/>
              <a:t>Д.А. Медведев</a:t>
            </a:r>
            <a:endParaRPr lang="ru-RU" sz="1800" i="1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-547350" y="2348880"/>
            <a:ext cx="6630234" cy="3528392"/>
            <a:chOff x="-547350" y="3284984"/>
            <a:chExt cx="6630234" cy="3528392"/>
          </a:xfrm>
        </p:grpSpPr>
        <p:sp>
          <p:nvSpPr>
            <p:cNvPr id="39" name="Объект 5"/>
            <p:cNvSpPr txBox="1">
              <a:spLocks/>
            </p:cNvSpPr>
            <p:nvPr/>
          </p:nvSpPr>
          <p:spPr>
            <a:xfrm>
              <a:off x="1918742" y="3691003"/>
              <a:ext cx="4164142" cy="312237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200"/>
                </a:lnSpc>
                <a:buNone/>
              </a:pPr>
              <a:r>
                <a:rPr lang="ru-RU" sz="1600" i="1" dirty="0" smtClean="0">
                  <a:solidFill>
                    <a:schemeClr val="tx2"/>
                  </a:solidFill>
                </a:rPr>
                <a:t>цель 01</a:t>
              </a:r>
            </a:p>
            <a:p>
              <a:pPr marL="0" indent="0">
                <a:lnSpc>
                  <a:spcPts val="1200"/>
                </a:lnSpc>
                <a:buNone/>
              </a:pPr>
              <a:r>
                <a:rPr lang="ru-RU" sz="1600" b="1" dirty="0">
                  <a:solidFill>
                    <a:schemeClr val="tx2"/>
                  </a:solidFill>
                </a:rPr>
                <a:t>о</a:t>
              </a:r>
              <a:r>
                <a:rPr lang="ru-RU" sz="1600" b="1" dirty="0" smtClean="0">
                  <a:solidFill>
                    <a:schemeClr val="tx2"/>
                  </a:solidFill>
                </a:rPr>
                <a:t>беспечение глобальной конкурентоспособности российского образования</a:t>
              </a:r>
              <a:r>
                <a:rPr lang="ru-RU" sz="1600" dirty="0" smtClean="0"/>
                <a:t>, вхождение РФ в число 10 ведущих стран мира по качеству </a:t>
              </a:r>
              <a:r>
                <a:rPr lang="ru-RU" sz="1600" b="1" dirty="0" smtClean="0">
                  <a:solidFill>
                    <a:schemeClr val="tx2"/>
                  </a:solidFill>
                </a:rPr>
                <a:t>общего образования</a:t>
              </a:r>
            </a:p>
            <a:p>
              <a:pPr marL="0" indent="0">
                <a:lnSpc>
                  <a:spcPts val="1200"/>
                </a:lnSpc>
                <a:buNone/>
              </a:pPr>
              <a:endParaRPr lang="ru-RU" sz="1600" dirty="0" smtClean="0"/>
            </a:p>
            <a:p>
              <a:pPr marL="0" indent="0">
                <a:lnSpc>
                  <a:spcPts val="1200"/>
                </a:lnSpc>
                <a:buNone/>
              </a:pPr>
              <a:r>
                <a:rPr lang="ru-RU" sz="1600" i="1" dirty="0" smtClean="0">
                  <a:solidFill>
                    <a:schemeClr val="tx2"/>
                  </a:solidFill>
                </a:rPr>
                <a:t>цель 02 </a:t>
              </a:r>
            </a:p>
            <a:p>
              <a:pPr marL="0" indent="0">
                <a:lnSpc>
                  <a:spcPts val="1200"/>
                </a:lnSpc>
                <a:buNone/>
              </a:pPr>
              <a:r>
                <a:rPr lang="ru-RU" sz="1600" dirty="0"/>
                <a:t>в</a:t>
              </a:r>
              <a:r>
                <a:rPr lang="ru-RU" sz="1600" dirty="0" smtClean="0"/>
                <a:t>оспитание гармонично развитой и социально ответственной личности на основе духовно-нравственных ценностей народов РФ исторических и национально-культурных традиций</a:t>
              </a:r>
              <a:endParaRPr lang="ru-RU" sz="1600" dirty="0"/>
            </a:p>
          </p:txBody>
        </p:sp>
        <p:sp>
          <p:nvSpPr>
            <p:cNvPr id="10" name="Хорда 9"/>
            <p:cNvSpPr/>
            <p:nvPr/>
          </p:nvSpPr>
          <p:spPr>
            <a:xfrm rot="12161644">
              <a:off x="-547350" y="4117093"/>
              <a:ext cx="1762306" cy="1762306"/>
            </a:xfrm>
            <a:prstGeom prst="chord">
              <a:avLst/>
            </a:prstGeom>
            <a:solidFill>
              <a:schemeClr val="bg1">
                <a:lumMod val="8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-66978" y="5137447"/>
              <a:ext cx="12656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chemeClr val="tx2"/>
                  </a:solidFill>
                </a:rPr>
                <a:t>Образование</a:t>
              </a:r>
              <a:endParaRPr lang="ru-RU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153780" y="4653136"/>
              <a:ext cx="1321235" cy="360000"/>
            </a:xfrm>
            <a:prstGeom prst="roundRect">
              <a:avLst/>
            </a:prstGeom>
            <a:solidFill>
              <a:srgbClr val="C6D9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schemeClr val="tx2"/>
                  </a:solidFill>
                </a:rPr>
                <a:t>Приоритет №3</a:t>
              </a:r>
              <a:endParaRPr lang="ru-RU" sz="1200" dirty="0">
                <a:solidFill>
                  <a:schemeClr val="tx2"/>
                </a:solidFill>
              </a:endParaRPr>
            </a:p>
          </p:txBody>
        </p:sp>
        <p:sp>
          <p:nvSpPr>
            <p:cNvPr id="42" name="Овал 41"/>
            <p:cNvSpPr/>
            <p:nvPr/>
          </p:nvSpPr>
          <p:spPr>
            <a:xfrm>
              <a:off x="46534" y="3284984"/>
              <a:ext cx="807780" cy="807780"/>
            </a:xfrm>
            <a:prstGeom prst="ellipse">
              <a:avLst/>
            </a:prstGeom>
            <a:noFill/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734" y="3565763"/>
              <a:ext cx="8758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solidFill>
                    <a:schemeClr val="tx2"/>
                  </a:solidFill>
                </a:rPr>
                <a:t>Демография</a:t>
              </a:r>
              <a:endParaRPr lang="ru-RU" sz="1000" dirty="0">
                <a:solidFill>
                  <a:schemeClr val="tx2"/>
                </a:solidFill>
              </a:endParaRPr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836719" y="3573016"/>
              <a:ext cx="807780" cy="807780"/>
              <a:chOff x="836719" y="3657490"/>
              <a:chExt cx="807780" cy="807780"/>
            </a:xfrm>
          </p:grpSpPr>
          <p:sp>
            <p:nvSpPr>
              <p:cNvPr id="52" name="TextBox 51"/>
              <p:cNvSpPr txBox="1"/>
              <p:nvPr/>
            </p:nvSpPr>
            <p:spPr>
              <a:xfrm>
                <a:off x="863822" y="3963831"/>
                <a:ext cx="77633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00" dirty="0">
                    <a:solidFill>
                      <a:schemeClr val="tx2"/>
                    </a:solidFill>
                  </a:rPr>
                  <a:t>Здоровье</a:t>
                </a:r>
              </a:p>
            </p:txBody>
          </p:sp>
          <p:sp>
            <p:nvSpPr>
              <p:cNvPr id="55" name="Овал 54"/>
              <p:cNvSpPr/>
              <p:nvPr/>
            </p:nvSpPr>
            <p:spPr>
              <a:xfrm>
                <a:off x="836719" y="3657490"/>
                <a:ext cx="807780" cy="807780"/>
              </a:xfrm>
              <a:prstGeom prst="ellipse">
                <a:avLst/>
              </a:prstGeom>
              <a:noFill/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6" name="TextBox 55"/>
            <p:cNvSpPr txBox="1"/>
            <p:nvPr/>
          </p:nvSpPr>
          <p:spPr>
            <a:xfrm>
              <a:off x="1142346" y="5726003"/>
              <a:ext cx="7763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 smtClean="0">
                  <a:solidFill>
                    <a:schemeClr val="tx2"/>
                  </a:solidFill>
                </a:rPr>
                <a:t>Жилье</a:t>
              </a:r>
              <a:endParaRPr lang="ru-RU" sz="1000" dirty="0">
                <a:solidFill>
                  <a:schemeClr val="tx2"/>
                </a:solidFill>
              </a:endParaRPr>
            </a:p>
          </p:txBody>
        </p:sp>
        <p:sp>
          <p:nvSpPr>
            <p:cNvPr id="57" name="Овал 56"/>
            <p:cNvSpPr/>
            <p:nvPr/>
          </p:nvSpPr>
          <p:spPr>
            <a:xfrm>
              <a:off x="1126654" y="5445224"/>
              <a:ext cx="807780" cy="807780"/>
            </a:xfrm>
            <a:prstGeom prst="ellipse">
              <a:avLst/>
            </a:prstGeom>
            <a:noFill/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334566" y="5861580"/>
              <a:ext cx="807780" cy="807780"/>
            </a:xfrm>
            <a:prstGeom prst="ellipse">
              <a:avLst/>
            </a:prstGeom>
            <a:noFill/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50318" y="6151137"/>
              <a:ext cx="7763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 smtClean="0">
                  <a:solidFill>
                    <a:schemeClr val="tx2"/>
                  </a:solidFill>
                </a:rPr>
                <a:t>Экология</a:t>
              </a:r>
              <a:endParaRPr lang="ru-RU" sz="1000" dirty="0">
                <a:solidFill>
                  <a:schemeClr val="tx2"/>
                </a:solidFill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1126654" y="4385434"/>
              <a:ext cx="517845" cy="1956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>
              <a:off x="1189321" y="5230172"/>
              <a:ext cx="518400" cy="12134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Скругленный прямоугольник 66"/>
            <p:cNvSpPr/>
            <p:nvPr/>
          </p:nvSpPr>
          <p:spPr>
            <a:xfrm>
              <a:off x="564455" y="3284984"/>
              <a:ext cx="161149" cy="16114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 smtClean="0">
                  <a:solidFill>
                    <a:schemeClr val="tx2"/>
                  </a:solidFill>
                </a:rPr>
                <a:t>1</a:t>
              </a:r>
              <a:endParaRPr lang="ru-RU" sz="1050" dirty="0">
                <a:solidFill>
                  <a:schemeClr val="tx2"/>
                </a:solidFill>
              </a:endParaRPr>
            </a:p>
          </p:txBody>
        </p:sp>
        <p:sp>
          <p:nvSpPr>
            <p:cNvPr id="89" name="Скругленный прямоугольник 88"/>
            <p:cNvSpPr/>
            <p:nvPr/>
          </p:nvSpPr>
          <p:spPr>
            <a:xfrm>
              <a:off x="1479009" y="3670358"/>
              <a:ext cx="161149" cy="16114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>
                  <a:solidFill>
                    <a:schemeClr val="tx2"/>
                  </a:solidFill>
                </a:rPr>
                <a:t>2</a:t>
              </a:r>
            </a:p>
          </p:txBody>
        </p:sp>
        <p:sp>
          <p:nvSpPr>
            <p:cNvPr id="90" name="Скругленный прямоугольник 89"/>
            <p:cNvSpPr/>
            <p:nvPr/>
          </p:nvSpPr>
          <p:spPr>
            <a:xfrm>
              <a:off x="1747950" y="5572107"/>
              <a:ext cx="161149" cy="16114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>
                  <a:solidFill>
                    <a:schemeClr val="tx2"/>
                  </a:solidFill>
                </a:rPr>
                <a:t>3</a:t>
              </a:r>
            </a:p>
          </p:txBody>
        </p:sp>
        <p:sp>
          <p:nvSpPr>
            <p:cNvPr id="108" name="Скругленный прямоугольник 107"/>
            <p:cNvSpPr/>
            <p:nvPr/>
          </p:nvSpPr>
          <p:spPr>
            <a:xfrm>
              <a:off x="910630" y="5932147"/>
              <a:ext cx="161149" cy="16114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 smtClean="0">
                  <a:solidFill>
                    <a:schemeClr val="tx2"/>
                  </a:solidFill>
                </a:rPr>
                <a:t>4</a:t>
              </a:r>
              <a:endParaRPr lang="ru-RU" sz="1050" dirty="0">
                <a:solidFill>
                  <a:schemeClr val="tx2"/>
                </a:solidFill>
              </a:endParaRPr>
            </a:p>
          </p:txBody>
        </p:sp>
      </p:grpSp>
      <p:sp>
        <p:nvSpPr>
          <p:cNvPr id="62" name="Скругленный прямоугольник 61"/>
          <p:cNvSpPr/>
          <p:nvPr/>
        </p:nvSpPr>
        <p:spPr>
          <a:xfrm>
            <a:off x="5375126" y="5069196"/>
            <a:ext cx="779766" cy="304020"/>
          </a:xfrm>
          <a:prstGeom prst="roundRect">
            <a:avLst/>
          </a:prstGeom>
          <a:solidFill>
            <a:schemeClr val="tx2">
              <a:lumMod val="20000"/>
              <a:lumOff val="8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2"/>
                </a:solidFill>
              </a:rPr>
              <a:t>Задачи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41261" y="5514789"/>
            <a:ext cx="8430732" cy="433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ru-RU" sz="1000" dirty="0" smtClean="0"/>
              <a:t>внедрение </a:t>
            </a:r>
            <a:r>
              <a:rPr lang="ru-RU" sz="1000" dirty="0"/>
              <a:t>на уровнях основного общего образования </a:t>
            </a:r>
            <a:r>
              <a:rPr lang="ru-RU" sz="1000" b="1" dirty="0">
                <a:solidFill>
                  <a:schemeClr val="tx2"/>
                </a:solidFill>
              </a:rPr>
              <a:t>новых методов обучения и воспитания, образовательных технологий</a:t>
            </a:r>
            <a:r>
              <a:rPr lang="ru-RU" sz="1000" dirty="0"/>
              <a:t>, обеспечивающих освоение обучающимися базовых навыков и умений, повышение их мотивации к обучению и вовлеченности в образовательный процесс, а также обновление содержания и совершенствование методов </a:t>
            </a:r>
            <a:r>
              <a:rPr lang="ru-RU" sz="1000" b="1" dirty="0">
                <a:solidFill>
                  <a:schemeClr val="tx2"/>
                </a:solidFill>
              </a:rPr>
              <a:t>обучения предметной области «Технология»</a:t>
            </a:r>
          </a:p>
        </p:txBody>
      </p:sp>
      <p:grpSp>
        <p:nvGrpSpPr>
          <p:cNvPr id="26" name="Группа 25"/>
          <p:cNvGrpSpPr/>
          <p:nvPr/>
        </p:nvGrpSpPr>
        <p:grpSpPr>
          <a:xfrm>
            <a:off x="2012550" y="5517232"/>
            <a:ext cx="194224" cy="365193"/>
            <a:chOff x="7922309" y="6007041"/>
            <a:chExt cx="331708" cy="559558"/>
          </a:xfrm>
        </p:grpSpPr>
        <p:sp>
          <p:nvSpPr>
            <p:cNvPr id="63" name="Скругленный прямоугольник 62"/>
            <p:cNvSpPr/>
            <p:nvPr/>
          </p:nvSpPr>
          <p:spPr>
            <a:xfrm>
              <a:off x="8092868" y="6007041"/>
              <a:ext cx="161149" cy="16114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 smtClean="0">
                  <a:solidFill>
                    <a:schemeClr val="tx2"/>
                  </a:solidFill>
                </a:rPr>
                <a:t>1</a:t>
              </a:r>
              <a:endParaRPr lang="ru-RU" sz="1050" dirty="0">
                <a:solidFill>
                  <a:schemeClr val="tx2"/>
                </a:solidFill>
              </a:endParaRPr>
            </a:p>
          </p:txBody>
        </p:sp>
        <p:pic>
          <p:nvPicPr>
            <p:cNvPr id="1026" name="Picture 2" descr="C:\Users\Рита\Pictures\CoolClips_vc080355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2309" y="6119161"/>
              <a:ext cx="297360" cy="4474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Группа 17"/>
          <p:cNvGrpSpPr/>
          <p:nvPr/>
        </p:nvGrpSpPr>
        <p:grpSpPr>
          <a:xfrm>
            <a:off x="630554" y="5949280"/>
            <a:ext cx="2872364" cy="864095"/>
            <a:chOff x="8912742" y="1844825"/>
            <a:chExt cx="2872364" cy="864095"/>
          </a:xfrm>
        </p:grpSpPr>
        <p:sp>
          <p:nvSpPr>
            <p:cNvPr id="43" name="TextBox 42"/>
            <p:cNvSpPr txBox="1"/>
            <p:nvPr/>
          </p:nvSpPr>
          <p:spPr>
            <a:xfrm>
              <a:off x="9166676" y="1847146"/>
              <a:ext cx="261843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000"/>
                </a:lnSpc>
              </a:pPr>
              <a:r>
                <a:rPr lang="ru-RU" sz="1000" dirty="0" smtClean="0"/>
                <a:t>создание </a:t>
              </a:r>
              <a:r>
                <a:rPr lang="ru-RU" sz="1000" b="1" dirty="0">
                  <a:solidFill>
                    <a:schemeClr val="tx2"/>
                  </a:solidFill>
                </a:rPr>
                <a:t>условий для раннего развития детей</a:t>
              </a:r>
              <a:r>
                <a:rPr lang="ru-RU" sz="1000" dirty="0"/>
                <a:t> в возрасте до трех лет, реализация программы психолого-педагогической, методической и консультативной помощи родителям детей, получающих дошкольное образование в семье</a:t>
              </a:r>
            </a:p>
          </p:txBody>
        </p:sp>
        <p:sp>
          <p:nvSpPr>
            <p:cNvPr id="65" name="Скругленный прямоугольник 64"/>
            <p:cNvSpPr/>
            <p:nvPr/>
          </p:nvSpPr>
          <p:spPr>
            <a:xfrm>
              <a:off x="9141850" y="1844825"/>
              <a:ext cx="105399" cy="10539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>
                  <a:solidFill>
                    <a:schemeClr val="tx2"/>
                  </a:solidFill>
                </a:rPr>
                <a:t>3</a:t>
              </a:r>
            </a:p>
          </p:txBody>
        </p:sp>
        <p:pic>
          <p:nvPicPr>
            <p:cNvPr id="1027" name="Picture 3" descr="C:\Users\Рита\Pictures\abacus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80" t="4160" r="13686" b="6734"/>
            <a:stretch/>
          </p:blipFill>
          <p:spPr bwMode="auto">
            <a:xfrm>
              <a:off x="8912742" y="1988840"/>
              <a:ext cx="278808" cy="3406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Группа 23"/>
          <p:cNvGrpSpPr/>
          <p:nvPr/>
        </p:nvGrpSpPr>
        <p:grpSpPr>
          <a:xfrm>
            <a:off x="6276095" y="3437284"/>
            <a:ext cx="364417" cy="302365"/>
            <a:chOff x="5203041" y="4077072"/>
            <a:chExt cx="583670" cy="482568"/>
          </a:xfrm>
        </p:grpSpPr>
        <p:sp>
          <p:nvSpPr>
            <p:cNvPr id="69" name="Скругленный прямоугольник 68"/>
            <p:cNvSpPr/>
            <p:nvPr/>
          </p:nvSpPr>
          <p:spPr>
            <a:xfrm>
              <a:off x="5625562" y="4077072"/>
              <a:ext cx="161149" cy="16114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 smtClean="0">
                  <a:solidFill>
                    <a:schemeClr val="tx2"/>
                  </a:solidFill>
                </a:rPr>
                <a:t>6</a:t>
              </a:r>
              <a:endParaRPr lang="ru-RU" sz="1050" dirty="0">
                <a:solidFill>
                  <a:schemeClr val="tx2"/>
                </a:solidFill>
              </a:endParaRPr>
            </a:p>
          </p:txBody>
        </p:sp>
        <p:pic>
          <p:nvPicPr>
            <p:cNvPr id="1033" name="Picture 9" descr="C:\Users\Рита\Pictures\книга.pn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3041" y="4099434"/>
              <a:ext cx="514992" cy="460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Группа 18"/>
          <p:cNvGrpSpPr/>
          <p:nvPr/>
        </p:nvGrpSpPr>
        <p:grpSpPr>
          <a:xfrm>
            <a:off x="6334174" y="4195589"/>
            <a:ext cx="319963" cy="397792"/>
            <a:chOff x="5456713" y="4653136"/>
            <a:chExt cx="639925" cy="720080"/>
          </a:xfrm>
        </p:grpSpPr>
        <p:sp>
          <p:nvSpPr>
            <p:cNvPr id="72" name="Скругленный прямоугольник 71"/>
            <p:cNvSpPr/>
            <p:nvPr/>
          </p:nvSpPr>
          <p:spPr>
            <a:xfrm>
              <a:off x="5927922" y="4653136"/>
              <a:ext cx="161149" cy="16114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 smtClean="0">
                  <a:solidFill>
                    <a:schemeClr val="tx2"/>
                  </a:solidFill>
                </a:rPr>
                <a:t>7</a:t>
              </a:r>
              <a:endParaRPr lang="ru-RU" sz="1050" dirty="0">
                <a:solidFill>
                  <a:schemeClr val="tx2"/>
                </a:solidFill>
              </a:endParaRPr>
            </a:p>
          </p:txBody>
        </p:sp>
        <p:pic>
          <p:nvPicPr>
            <p:cNvPr id="1034" name="Picture 10" descr="C:\Users\Рита\Pictures\graduation.png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56713" y="4733291"/>
              <a:ext cx="639925" cy="639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Группа 39"/>
          <p:cNvGrpSpPr/>
          <p:nvPr/>
        </p:nvGrpSpPr>
        <p:grpSpPr>
          <a:xfrm>
            <a:off x="6349403" y="4909446"/>
            <a:ext cx="300951" cy="440057"/>
            <a:chOff x="2590544" y="3233910"/>
            <a:chExt cx="413795" cy="605060"/>
          </a:xfrm>
        </p:grpSpPr>
        <p:sp>
          <p:nvSpPr>
            <p:cNvPr id="70" name="Скругленный прямоугольник 69"/>
            <p:cNvSpPr/>
            <p:nvPr/>
          </p:nvSpPr>
          <p:spPr>
            <a:xfrm>
              <a:off x="2797442" y="3233910"/>
              <a:ext cx="161149" cy="16114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 smtClean="0">
                  <a:solidFill>
                    <a:schemeClr val="tx2"/>
                  </a:solidFill>
                </a:rPr>
                <a:t>8</a:t>
              </a:r>
              <a:endParaRPr lang="ru-RU" sz="1050" dirty="0">
                <a:solidFill>
                  <a:schemeClr val="tx2"/>
                </a:solidFill>
              </a:endParaRPr>
            </a:p>
          </p:txBody>
        </p:sp>
        <p:pic>
          <p:nvPicPr>
            <p:cNvPr id="1036" name="Picture 12" descr="C:\Users\Рита\Pictures\Football_2-51_icon-icons.com_72068.png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544" y="3425175"/>
              <a:ext cx="413795" cy="4137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Группа 6"/>
          <p:cNvGrpSpPr/>
          <p:nvPr/>
        </p:nvGrpSpPr>
        <p:grpSpPr>
          <a:xfrm>
            <a:off x="3828439" y="6035829"/>
            <a:ext cx="2842831" cy="733534"/>
            <a:chOff x="5628640" y="5645954"/>
            <a:chExt cx="2842831" cy="733534"/>
          </a:xfrm>
        </p:grpSpPr>
        <p:sp>
          <p:nvSpPr>
            <p:cNvPr id="48" name="TextBox 47"/>
            <p:cNvSpPr txBox="1"/>
            <p:nvPr/>
          </p:nvSpPr>
          <p:spPr>
            <a:xfrm>
              <a:off x="6016297" y="5645954"/>
              <a:ext cx="2455174" cy="733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000"/>
                </a:lnSpc>
              </a:pPr>
              <a:r>
                <a:rPr lang="ru-RU" sz="1000" dirty="0" smtClean="0"/>
                <a:t>создание </a:t>
              </a:r>
              <a:r>
                <a:rPr lang="ru-RU" sz="1000" dirty="0"/>
                <a:t>условий для развития наставничества </a:t>
              </a:r>
              <a:r>
                <a:rPr lang="ru-RU" sz="1000" b="1" dirty="0">
                  <a:solidFill>
                    <a:schemeClr val="tx2"/>
                  </a:solidFill>
                </a:rPr>
                <a:t>поддержки общественных инициатив </a:t>
              </a:r>
              <a:r>
                <a:rPr lang="ru-RU" sz="1000" dirty="0"/>
                <a:t>и проектов, в том числе в сфере добровольчества (</a:t>
              </a:r>
              <a:r>
                <a:rPr lang="ru-RU" sz="1000" dirty="0" err="1"/>
                <a:t>волонтерства</a:t>
              </a:r>
              <a:r>
                <a:rPr lang="ru-RU" sz="1000" dirty="0"/>
                <a:t>)</a:t>
              </a:r>
            </a:p>
          </p:txBody>
        </p:sp>
        <p:sp>
          <p:nvSpPr>
            <p:cNvPr id="73" name="Скругленный прямоугольник 72"/>
            <p:cNvSpPr/>
            <p:nvPr/>
          </p:nvSpPr>
          <p:spPr>
            <a:xfrm>
              <a:off x="5934057" y="5661248"/>
              <a:ext cx="161149" cy="16114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>
                  <a:solidFill>
                    <a:schemeClr val="tx2"/>
                  </a:solidFill>
                </a:rPr>
                <a:t>9</a:t>
              </a:r>
            </a:p>
          </p:txBody>
        </p:sp>
        <p:pic>
          <p:nvPicPr>
            <p:cNvPr id="1037" name="Picture 13" descr="C:\Users\Рита\Pictures\w256h25613715677480015LightBulb.png"/>
            <p:cNvPicPr>
              <a:picLocks noChangeAspect="1" noChangeArrowheads="1"/>
            </p:cNvPicPr>
            <p:nvPr/>
          </p:nvPicPr>
          <p:blipFill>
            <a:blip r:embed="rId9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8640" y="5781786"/>
              <a:ext cx="461870" cy="461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Группа 14"/>
          <p:cNvGrpSpPr/>
          <p:nvPr/>
        </p:nvGrpSpPr>
        <p:grpSpPr>
          <a:xfrm>
            <a:off x="6897893" y="6045222"/>
            <a:ext cx="4381889" cy="768155"/>
            <a:chOff x="8050021" y="5445225"/>
            <a:chExt cx="4381889" cy="768155"/>
          </a:xfrm>
        </p:grpSpPr>
        <p:sp>
          <p:nvSpPr>
            <p:cNvPr id="71" name="Скругленный прямоугольник 70"/>
            <p:cNvSpPr/>
            <p:nvPr/>
          </p:nvSpPr>
          <p:spPr>
            <a:xfrm>
              <a:off x="8471470" y="5445225"/>
              <a:ext cx="526384" cy="28803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 smtClean="0">
                  <a:solidFill>
                    <a:schemeClr val="tx2"/>
                  </a:solidFill>
                </a:rPr>
                <a:t>10</a:t>
              </a:r>
              <a:endParaRPr lang="ru-RU" sz="1050" dirty="0">
                <a:solidFill>
                  <a:schemeClr val="tx2"/>
                </a:solidFill>
              </a:endParaRPr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8050021" y="5478050"/>
              <a:ext cx="4381889" cy="735330"/>
              <a:chOff x="8050021" y="5478050"/>
              <a:chExt cx="4381889" cy="735330"/>
            </a:xfrm>
          </p:grpSpPr>
          <p:sp>
            <p:nvSpPr>
              <p:cNvPr id="47" name="TextBox 46"/>
              <p:cNvSpPr txBox="1"/>
              <p:nvPr/>
            </p:nvSpPr>
            <p:spPr>
              <a:xfrm>
                <a:off x="8771948" y="5478050"/>
                <a:ext cx="3659962" cy="735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000"/>
                  </a:lnSpc>
                </a:pPr>
                <a:r>
                  <a:rPr lang="ru-RU" sz="1000" dirty="0" smtClean="0"/>
                  <a:t>увеличение </a:t>
                </a:r>
                <a:r>
                  <a:rPr lang="ru-RU" sz="1000" dirty="0"/>
                  <a:t>не менее чем в два раза </a:t>
                </a:r>
                <a:r>
                  <a:rPr lang="ru-RU" sz="1000" b="1" dirty="0" smtClean="0">
                    <a:solidFill>
                      <a:schemeClr val="tx2"/>
                    </a:solidFill>
                  </a:rPr>
                  <a:t>количества </a:t>
                </a:r>
                <a:r>
                  <a:rPr lang="ru-RU" sz="1000" b="1" dirty="0">
                    <a:solidFill>
                      <a:schemeClr val="tx2"/>
                    </a:solidFill>
                  </a:rPr>
                  <a:t>иностранных граждан</a:t>
                </a:r>
                <a:r>
                  <a:rPr lang="ru-RU" sz="1000" dirty="0"/>
                  <a:t>, обучающихся в образовательных организациях высшего образования и научных организациях, а также реализация комплекса мер по трудоустройству лучших из них в Российской Федерации</a:t>
                </a:r>
              </a:p>
            </p:txBody>
          </p:sp>
          <p:pic>
            <p:nvPicPr>
              <p:cNvPr id="1039" name="Picture 15" descr="C:\Users\Рита\Pictures\globe-blue-hi.png"/>
              <p:cNvPicPr>
                <a:picLocks noChangeAspect="1" noChangeArrowheads="1"/>
              </p:cNvPicPr>
              <p:nvPr/>
            </p:nvPicPr>
            <p:blipFill>
              <a:blip r:embed="rId11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bright="4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50021" y="5733256"/>
                <a:ext cx="781489" cy="41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41" name="Группа 40"/>
          <p:cNvGrpSpPr/>
          <p:nvPr/>
        </p:nvGrpSpPr>
        <p:grpSpPr>
          <a:xfrm>
            <a:off x="6324896" y="1120747"/>
            <a:ext cx="337807" cy="432048"/>
            <a:chOff x="6333463" y="1196752"/>
            <a:chExt cx="337807" cy="432048"/>
          </a:xfrm>
        </p:grpSpPr>
        <p:pic>
          <p:nvPicPr>
            <p:cNvPr id="1028" name="Picture 4" descr="C:\Users\Рита\Pictures\1-23_icon-icons.com_69207.png"/>
            <p:cNvPicPr>
              <a:picLocks noChangeAspect="1" noChangeArrowheads="1"/>
            </p:cNvPicPr>
            <p:nvPr/>
          </p:nvPicPr>
          <p:blipFill>
            <a:blip r:embed="rId1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3463" y="1308126"/>
              <a:ext cx="320674" cy="320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Скругленный прямоугольник 63"/>
            <p:cNvSpPr/>
            <p:nvPr/>
          </p:nvSpPr>
          <p:spPr>
            <a:xfrm>
              <a:off x="6510121" y="1196752"/>
              <a:ext cx="161149" cy="16114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 smtClean="0">
                  <a:solidFill>
                    <a:schemeClr val="tx2"/>
                  </a:solidFill>
                </a:rPr>
                <a:t>2</a:t>
              </a:r>
              <a:endParaRPr lang="ru-RU" sz="1050" dirty="0">
                <a:solidFill>
                  <a:schemeClr val="tx2"/>
                </a:solidFill>
              </a:endParaRPr>
            </a:p>
          </p:txBody>
        </p:sp>
      </p:grpSp>
      <p:sp>
        <p:nvSpPr>
          <p:cNvPr id="27" name="Скругленный прямоугольник 26"/>
          <p:cNvSpPr/>
          <p:nvPr/>
        </p:nvSpPr>
        <p:spPr>
          <a:xfrm>
            <a:off x="6709993" y="1052736"/>
            <a:ext cx="5430907" cy="568070"/>
          </a:xfrm>
          <a:prstGeom prst="roundRect">
            <a:avLst/>
          </a:prstGeom>
          <a:solidFill>
            <a:schemeClr val="bg1">
              <a:lumMod val="95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600" dirty="0">
                <a:solidFill>
                  <a:sysClr val="windowText" lastClr="000000"/>
                </a:solidFill>
              </a:rPr>
              <a:t>создание современной и безопасной </a:t>
            </a:r>
            <a:r>
              <a:rPr lang="ru-RU" sz="1600" b="1" dirty="0">
                <a:solidFill>
                  <a:schemeClr val="tx2"/>
                </a:solidFill>
              </a:rPr>
              <a:t>цифровой образовательной среды</a:t>
            </a:r>
            <a:r>
              <a:rPr lang="ru-RU" sz="1600" dirty="0">
                <a:solidFill>
                  <a:sysClr val="windowText" lastClr="000000"/>
                </a:solidFill>
              </a:rPr>
              <a:t>, обеспечивающей высокое качество и доступность образования всех видов и уровней</a:t>
            </a: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6709993" y="1692814"/>
            <a:ext cx="5430907" cy="504056"/>
          </a:xfrm>
          <a:prstGeom prst="roundRect">
            <a:avLst/>
          </a:prstGeom>
          <a:solidFill>
            <a:schemeClr val="bg1">
              <a:lumMod val="95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600" dirty="0">
                <a:solidFill>
                  <a:sysClr val="windowText" lastClr="000000"/>
                </a:solidFill>
              </a:rPr>
              <a:t>модернизация профессионального образования, в том числе посредством внедрения адаптивных , практико-ориентированных и </a:t>
            </a:r>
            <a:r>
              <a:rPr lang="ru-RU" sz="1600" b="1" dirty="0">
                <a:solidFill>
                  <a:schemeClr val="tx2"/>
                </a:solidFill>
              </a:rPr>
              <a:t>гибких образовательных программ</a:t>
            </a:r>
          </a:p>
        </p:txBody>
      </p:sp>
      <p:grpSp>
        <p:nvGrpSpPr>
          <p:cNvPr id="61" name="Группа 60"/>
          <p:cNvGrpSpPr/>
          <p:nvPr/>
        </p:nvGrpSpPr>
        <p:grpSpPr>
          <a:xfrm>
            <a:off x="6334173" y="1800671"/>
            <a:ext cx="319963" cy="288341"/>
            <a:chOff x="6334173" y="1772816"/>
            <a:chExt cx="319963" cy="288341"/>
          </a:xfrm>
        </p:grpSpPr>
        <p:sp>
          <p:nvSpPr>
            <p:cNvPr id="85" name="Скругленный прямоугольник 84"/>
            <p:cNvSpPr/>
            <p:nvPr/>
          </p:nvSpPr>
          <p:spPr>
            <a:xfrm>
              <a:off x="6576098" y="1772816"/>
              <a:ext cx="78038" cy="780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>
                  <a:solidFill>
                    <a:schemeClr val="tx2"/>
                  </a:solidFill>
                </a:rPr>
                <a:t>4</a:t>
              </a:r>
            </a:p>
          </p:txBody>
        </p:sp>
        <p:pic>
          <p:nvPicPr>
            <p:cNvPr id="86" name="Picture 5" descr="C:\Users\Рита\Pictures\img_424736.png"/>
            <p:cNvPicPr>
              <a:picLocks noChangeAspect="1" noChangeArrowheads="1"/>
            </p:cNvPicPr>
            <p:nvPr/>
          </p:nvPicPr>
          <p:blipFill>
            <a:blip r:embed="rId1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4173" y="1850162"/>
              <a:ext cx="280944" cy="2109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Группа 22"/>
          <p:cNvGrpSpPr/>
          <p:nvPr/>
        </p:nvGrpSpPr>
        <p:grpSpPr>
          <a:xfrm>
            <a:off x="6298219" y="2451939"/>
            <a:ext cx="336906" cy="449318"/>
            <a:chOff x="5303118" y="2997227"/>
            <a:chExt cx="625557" cy="834280"/>
          </a:xfrm>
        </p:grpSpPr>
        <p:sp>
          <p:nvSpPr>
            <p:cNvPr id="68" name="Скругленный прямоугольник 67"/>
            <p:cNvSpPr/>
            <p:nvPr/>
          </p:nvSpPr>
          <p:spPr>
            <a:xfrm>
              <a:off x="5718033" y="2997227"/>
              <a:ext cx="161149" cy="16114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dirty="0">
                  <a:solidFill>
                    <a:schemeClr val="tx2"/>
                  </a:solidFill>
                </a:rPr>
                <a:t>5</a:t>
              </a:r>
            </a:p>
          </p:txBody>
        </p:sp>
        <p:pic>
          <p:nvPicPr>
            <p:cNvPr id="1030" name="Picture 6" descr="C:\Users\Рита\Pictures\medical-04_icon-icons.com_73919.png"/>
            <p:cNvPicPr>
              <a:picLocks noChangeAspect="1" noChangeArrowheads="1"/>
            </p:cNvPicPr>
            <p:nvPr/>
          </p:nvPicPr>
          <p:blipFill>
            <a:blip r:embed="rId1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3118" y="3205950"/>
              <a:ext cx="625557" cy="6255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8" name="Скругленный прямоугольник 87"/>
          <p:cNvSpPr/>
          <p:nvPr/>
        </p:nvSpPr>
        <p:spPr>
          <a:xfrm>
            <a:off x="6709992" y="2268878"/>
            <a:ext cx="5448283" cy="817205"/>
          </a:xfrm>
          <a:prstGeom prst="roundRect">
            <a:avLst/>
          </a:prstGeom>
          <a:solidFill>
            <a:schemeClr val="bg1">
              <a:lumMod val="95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600" dirty="0">
                <a:solidFill>
                  <a:sysClr val="windowText" lastClr="000000"/>
                </a:solidFill>
              </a:rPr>
              <a:t>формирование эффективной системы выявления, поддержки и развития способностей и талантов у детей и молодежи, основанной на принципах справедливости, всеобщности и направленной на самоопределение и профессиональную ориентацию всех обучающихся</a:t>
            </a: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6709993" y="3179865"/>
            <a:ext cx="5448282" cy="817205"/>
          </a:xfrm>
          <a:prstGeom prst="roundRect">
            <a:avLst/>
          </a:prstGeom>
          <a:solidFill>
            <a:schemeClr val="bg1">
              <a:lumMod val="95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600" dirty="0">
                <a:solidFill>
                  <a:sysClr val="windowText" lastClr="000000"/>
                </a:solidFill>
              </a:rPr>
              <a:t>формирование системы </a:t>
            </a:r>
            <a:r>
              <a:rPr lang="ru-RU" sz="1600" b="1" dirty="0">
                <a:solidFill>
                  <a:schemeClr val="tx2"/>
                </a:solidFill>
              </a:rPr>
              <a:t>непрерывного обновления </a:t>
            </a:r>
            <a:r>
              <a:rPr lang="ru-RU" sz="1600" dirty="0">
                <a:solidFill>
                  <a:sysClr val="windowText" lastClr="000000"/>
                </a:solidFill>
              </a:rPr>
              <a:t>работающими гражданами своих профессиональных знаний и приобретения ими новых профессиональных навыков , включая компетенции в области цифровой экономики всеми желающими</a:t>
            </a:r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6709992" y="4101640"/>
            <a:ext cx="5448283" cy="615510"/>
          </a:xfrm>
          <a:prstGeom prst="roundRect">
            <a:avLst/>
          </a:prstGeom>
          <a:solidFill>
            <a:schemeClr val="bg1">
              <a:lumMod val="95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600" dirty="0">
                <a:solidFill>
                  <a:sysClr val="windowText" lastClr="000000"/>
                </a:solidFill>
              </a:rPr>
              <a:t>внедрение национальной </a:t>
            </a:r>
            <a:r>
              <a:rPr lang="ru-RU" sz="1600" b="1" dirty="0">
                <a:solidFill>
                  <a:schemeClr val="tx2"/>
                </a:solidFill>
              </a:rPr>
              <a:t>системы профессионального роста</a:t>
            </a:r>
            <a:r>
              <a:rPr lang="ru-RU" sz="1600" dirty="0">
                <a:solidFill>
                  <a:sysClr val="windowText" lastClr="000000"/>
                </a:solidFill>
              </a:rPr>
              <a:t> педагогических работников, охватывающей не менее 50 % учителей образовательных организаций</a:t>
            </a:r>
          </a:p>
        </p:txBody>
      </p:sp>
      <p:sp>
        <p:nvSpPr>
          <p:cNvPr id="93" name="Скругленный прямоугольник 92"/>
          <p:cNvSpPr/>
          <p:nvPr/>
        </p:nvSpPr>
        <p:spPr>
          <a:xfrm>
            <a:off x="6742131" y="4821720"/>
            <a:ext cx="5448283" cy="615510"/>
          </a:xfrm>
          <a:prstGeom prst="roundRect">
            <a:avLst/>
          </a:prstGeom>
          <a:solidFill>
            <a:schemeClr val="bg1">
              <a:lumMod val="95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600" dirty="0">
                <a:solidFill>
                  <a:sysClr val="windowText" lastClr="000000"/>
                </a:solidFill>
              </a:rPr>
              <a:t>формирование системы </a:t>
            </a:r>
            <a:r>
              <a:rPr lang="ru-RU" sz="1600" b="1" dirty="0">
                <a:solidFill>
                  <a:schemeClr val="tx2"/>
                </a:solidFill>
              </a:rPr>
              <a:t>профессиональных конкурсов </a:t>
            </a:r>
            <a:r>
              <a:rPr lang="ru-RU" sz="1600" dirty="0">
                <a:solidFill>
                  <a:sysClr val="windowText" lastClr="000000"/>
                </a:solidFill>
              </a:rPr>
              <a:t>в целях предоставления гражданам возможностей для профессионального и карьерного роста</a:t>
            </a:r>
          </a:p>
        </p:txBody>
      </p:sp>
      <p:pic>
        <p:nvPicPr>
          <p:cNvPr id="99" name="Рисунок 98">
            <a:extLst>
              <a:ext uri="{FF2B5EF4-FFF2-40B4-BE49-F238E27FC236}">
                <a16:creationId xmlns="" xmlns:a16="http://schemas.microsoft.com/office/drawing/2014/main" id="{03FD9FC9-6C5D-BF4D-9B8D-BA433263831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9" y="123307"/>
            <a:ext cx="625092" cy="70481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239073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52702" y="123307"/>
            <a:ext cx="10991113" cy="954107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1F497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Подготовка кадров в среднем профессиональном образовании</a:t>
            </a:r>
            <a:endParaRPr lang="ru-RU" sz="2800" dirty="0">
              <a:solidFill>
                <a:srgbClr val="1F497D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4836" y="6487003"/>
            <a:ext cx="589779" cy="365125"/>
          </a:xfrm>
        </p:spPr>
        <p:txBody>
          <a:bodyPr/>
          <a:lstStyle/>
          <a:p>
            <a:fld id="{28F95895-E824-487B-85D9-FC50C9A986B9}" type="slidenum">
              <a:rPr lang="ru-RU" sz="1600" b="1" smtClean="0">
                <a:solidFill>
                  <a:schemeClr val="tx1"/>
                </a:solidFill>
              </a:rPr>
              <a:t>3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3FD9FC9-6C5D-BF4D-9B8D-BA43326383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9" y="123307"/>
            <a:ext cx="625092" cy="70481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788787"/>
              </p:ext>
            </p:extLst>
          </p:nvPr>
        </p:nvGraphicFramePr>
        <p:xfrm>
          <a:off x="334566" y="1988840"/>
          <a:ext cx="5472608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Название 1"/>
          <p:cNvSpPr txBox="1">
            <a:spLocks/>
          </p:cNvSpPr>
          <p:nvPr/>
        </p:nvSpPr>
        <p:spPr>
          <a:xfrm>
            <a:off x="875204" y="1469932"/>
            <a:ext cx="4320480" cy="29099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1F497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Динамика сети образовательных организаций </a:t>
            </a:r>
            <a:endParaRPr lang="ru-RU" sz="1200" b="1" dirty="0">
              <a:solidFill>
                <a:srgbClr val="1F497D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Название 1"/>
          <p:cNvSpPr txBox="1">
            <a:spLocks/>
          </p:cNvSpPr>
          <p:nvPr/>
        </p:nvSpPr>
        <p:spPr>
          <a:xfrm>
            <a:off x="6455246" y="1469932"/>
            <a:ext cx="4972544" cy="3407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1F497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Контингент обучающихся по программам СПО</a:t>
            </a:r>
            <a:endParaRPr lang="ru-RU" sz="1200" b="1" dirty="0">
              <a:solidFill>
                <a:srgbClr val="1F497D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9698925"/>
              </p:ext>
            </p:extLst>
          </p:nvPr>
        </p:nvGraphicFramePr>
        <p:xfrm>
          <a:off x="6148258" y="2060848"/>
          <a:ext cx="5635580" cy="4712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846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61865" y="214104"/>
            <a:ext cx="10991113" cy="52322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1F497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Подготовка кадров в сфере </a:t>
            </a:r>
            <a:r>
              <a:rPr lang="ru-RU" sz="2800" dirty="0" err="1" smtClean="0">
                <a:solidFill>
                  <a:srgbClr val="1F497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Техносферной</a:t>
            </a:r>
            <a:r>
              <a:rPr lang="ru-RU" sz="2800" dirty="0" smtClean="0">
                <a:solidFill>
                  <a:srgbClr val="1F497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безопасности</a:t>
            </a:r>
            <a:endParaRPr lang="ru-RU" sz="2800" dirty="0">
              <a:solidFill>
                <a:srgbClr val="1F497D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4836" y="6487003"/>
            <a:ext cx="589779" cy="365125"/>
          </a:xfrm>
        </p:spPr>
        <p:txBody>
          <a:bodyPr/>
          <a:lstStyle/>
          <a:p>
            <a:fld id="{28F95895-E824-487B-85D9-FC50C9A986B9}" type="slidenum">
              <a:rPr lang="ru-RU" sz="1600" b="1" smtClean="0">
                <a:solidFill>
                  <a:schemeClr val="tx1"/>
                </a:solidFill>
              </a:rPr>
              <a:t>4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3FD9FC9-6C5D-BF4D-9B8D-BA43326383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9" y="123307"/>
            <a:ext cx="625092" cy="70481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300028"/>
              </p:ext>
            </p:extLst>
          </p:nvPr>
        </p:nvGraphicFramePr>
        <p:xfrm>
          <a:off x="338559" y="1124744"/>
          <a:ext cx="11589294" cy="2448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3368"/>
                <a:gridCol w="3107095"/>
                <a:gridCol w="1238891"/>
                <a:gridCol w="1283100"/>
                <a:gridCol w="993368"/>
                <a:gridCol w="993368"/>
                <a:gridCol w="993368"/>
                <a:gridCol w="993368"/>
                <a:gridCol w="993368"/>
              </a:tblGrid>
              <a:tr h="86516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Профессия/Специальность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Прием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Контингент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Выпуск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 СПО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Филиал </a:t>
                      </a:r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 СПО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 ВО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Филиал </a:t>
                      </a:r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 ВО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solidFill>
                      <a:srgbClr val="1F497D"/>
                    </a:solidFill>
                  </a:tcPr>
                </a:tc>
              </a:tr>
              <a:tr h="40854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20.01.01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586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581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</a:tr>
              <a:tr h="766021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20.02.02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Защита в чрезвычайных ситуациях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4189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13949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2083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</a:tr>
              <a:tr h="40854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20.02.04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безопасность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4126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14604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3035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1F497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894738"/>
              </p:ext>
            </p:extLst>
          </p:nvPr>
        </p:nvGraphicFramePr>
        <p:xfrm>
          <a:off x="406574" y="3861048"/>
          <a:ext cx="11521280" cy="28327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52658"/>
                <a:gridCol w="2808182"/>
                <a:gridCol w="2232248"/>
                <a:gridCol w="1728192"/>
              </a:tblGrid>
              <a:tr h="23538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Прием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Контингент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Выпуск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</a:tr>
              <a:tr h="44133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Дальневосточный федеральный округ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2241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</a:tr>
              <a:tr h="23538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Приволжский федеральный округ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1878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6729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</a:tr>
              <a:tr h="44133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Северо-Западный федеральный округ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2057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</a:tr>
              <a:tr h="44133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Северо-Кавказский федеральный округ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</a:tr>
              <a:tr h="23538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Сибирский федеральный округ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</a:tr>
              <a:tr h="23538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Уральский федеральный округ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1536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</a:tr>
              <a:tr h="23538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Центральный федеральный округ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2293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7596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1385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</a:tr>
              <a:tr h="23538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Южный федеральный округ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3444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23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52702" y="123307"/>
            <a:ext cx="10991113" cy="954107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1F497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Всероссийская олимпиада профессионального мастерства по специальностям СПО</a:t>
            </a:r>
            <a:endParaRPr lang="ru-RU" sz="2800" dirty="0">
              <a:solidFill>
                <a:srgbClr val="1F497D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4836" y="6487003"/>
            <a:ext cx="589779" cy="365125"/>
          </a:xfrm>
        </p:spPr>
        <p:txBody>
          <a:bodyPr/>
          <a:lstStyle/>
          <a:p>
            <a:fld id="{28F95895-E824-487B-85D9-FC50C9A986B9}" type="slidenum">
              <a:rPr lang="ru-RU" sz="1600" b="1" smtClean="0">
                <a:solidFill>
                  <a:schemeClr val="tx1"/>
                </a:solidFill>
              </a:rPr>
              <a:t>5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3FD9FC9-6C5D-BF4D-9B8D-BA43326383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9" y="123307"/>
            <a:ext cx="625092" cy="70481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8" name="TextBox 17"/>
          <p:cNvSpPr txBox="1"/>
          <p:nvPr/>
        </p:nvSpPr>
        <p:spPr>
          <a:xfrm>
            <a:off x="7247334" y="1412776"/>
            <a:ext cx="4536504" cy="4809009"/>
          </a:xfrm>
          <a:prstGeom prst="rect">
            <a:avLst/>
          </a:prstGeom>
          <a:noFill/>
          <a:ln w="19050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Результаты заключительного этапа Всероссийской олимпиады профессионального мастерства: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 место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ГБПОУ «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Технический пожарно-спасательный колледж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В. М.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Максимчука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г.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Москва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место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ГБПОУ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Новочеркасский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колледж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промышленных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технологий и управления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место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ГБПОУ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Республики Хакасия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Училище (техникум) олимпийского резерва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46834122"/>
              </p:ext>
            </p:extLst>
          </p:nvPr>
        </p:nvGraphicFramePr>
        <p:xfrm>
          <a:off x="-1537642" y="1077414"/>
          <a:ext cx="10297144" cy="5697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784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52704" y="137430"/>
            <a:ext cx="10991113" cy="954107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1F497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Целевая модель развития </a:t>
            </a:r>
            <a:r>
              <a:rPr lang="ru-RU" sz="2800" dirty="0" smtClean="0">
                <a:solidFill>
                  <a:srgbClr val="1F497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региональной</a:t>
            </a:r>
          </a:p>
          <a:p>
            <a:pPr algn="ctr"/>
            <a:r>
              <a:rPr lang="ru-RU" sz="2800" dirty="0" smtClean="0">
                <a:solidFill>
                  <a:srgbClr val="1F497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системы </a:t>
            </a:r>
            <a:r>
              <a:rPr lang="ru-RU" sz="2800" dirty="0">
                <a:solidFill>
                  <a:srgbClr val="1F497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подготовки кадров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668" y="1218818"/>
            <a:ext cx="5644512" cy="581697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Национальный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проект «Образование»</a:t>
            </a:r>
          </a:p>
          <a:p>
            <a:pPr algn="ctr"/>
            <a:endParaRPr lang="ru-RU" sz="700" dirty="0" smtClean="0">
              <a:solidFill>
                <a:srgbClr val="C00000"/>
              </a:solidFill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ЦЕЛИ: </a:t>
            </a:r>
          </a:p>
          <a:p>
            <a:r>
              <a:rPr lang="ru-RU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обеспечение </a:t>
            </a:r>
            <a:r>
              <a:rPr lang="ru-RU" dirty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глобальной конкурентоспособности российского образования, вхождение Российской </a:t>
            </a:r>
            <a:r>
              <a:rPr lang="ru-RU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Федерации в </a:t>
            </a:r>
            <a:r>
              <a:rPr lang="ru-RU" dirty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число 10 ведущих стран мира по качеству общего </a:t>
            </a:r>
            <a:r>
              <a:rPr lang="ru-RU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образования;</a:t>
            </a:r>
          </a:p>
          <a:p>
            <a:r>
              <a:rPr lang="ru-RU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воспитание </a:t>
            </a:r>
            <a:r>
              <a:rPr lang="ru-RU" dirty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 </a:t>
            </a:r>
            <a:r>
              <a:rPr lang="ru-RU" sz="1600" dirty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	</a:t>
            </a:r>
          </a:p>
          <a:p>
            <a:pPr algn="ctr"/>
            <a:endParaRPr lang="ru-RU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2060"/>
              </a:solidFill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ctr"/>
            <a:r>
              <a:rPr lang="ru-RU" kern="0" dirty="0" smtClean="0">
                <a:solidFill>
                  <a:srgbClr val="C00000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Федеральный </a:t>
            </a:r>
            <a:r>
              <a:rPr lang="ru-RU" kern="0" dirty="0">
                <a:solidFill>
                  <a:srgbClr val="C00000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проект «Молодые профессионалы (Повышение конкурентоспособности </a:t>
            </a:r>
            <a:br>
              <a:rPr lang="ru-RU" kern="0" dirty="0">
                <a:solidFill>
                  <a:srgbClr val="C00000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</a:br>
            <a:r>
              <a:rPr lang="ru-RU" kern="0" dirty="0">
                <a:solidFill>
                  <a:srgbClr val="C00000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профессионального образования</a:t>
            </a:r>
            <a:r>
              <a:rPr lang="ru-RU" kern="0" dirty="0" smtClean="0">
                <a:solidFill>
                  <a:srgbClr val="C00000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)»</a:t>
            </a:r>
          </a:p>
          <a:p>
            <a:pPr algn="ctr"/>
            <a:r>
              <a:rPr lang="ru-RU" sz="1600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ЦЕЛЬ: </a:t>
            </a:r>
            <a:r>
              <a:rPr lang="ru-RU" sz="16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модернизация </a:t>
            </a:r>
            <a:r>
              <a:rPr lang="ru-RU" sz="1600" dirty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профессионального образования, в том числе посредством внедрения адаптивных, практико-ориентированных и гибких образовательных </a:t>
            </a:r>
            <a:r>
              <a:rPr lang="ru-RU" sz="16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программ в</a:t>
            </a:r>
            <a:r>
              <a:rPr lang="ru-RU" sz="1600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100% профессиональных образовательных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организаций</a:t>
            </a:r>
            <a:b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</a:b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к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2024 году</a:t>
            </a:r>
            <a:endParaRPr lang="ru-RU" sz="1600" dirty="0">
              <a:ln>
                <a:solidFill>
                  <a:schemeClr val="tx2">
                    <a:lumMod val="75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51190" y="1412776"/>
            <a:ext cx="5727353" cy="489364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Проект «Региональный стандарт кадрового обеспечения промышленного </a:t>
            </a:r>
          </a:p>
          <a:p>
            <a:pPr algn="ctr"/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роста»</a:t>
            </a:r>
          </a:p>
          <a:p>
            <a:pPr algn="just"/>
            <a:r>
              <a:rPr lang="ru-RU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ЦЕЛЬ: </a:t>
            </a:r>
            <a:r>
              <a:rPr lang="ru-RU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повышение </a:t>
            </a:r>
            <a:r>
              <a:rPr lang="ru-RU" dirty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инвестиционной привлекательности регионов за счет качественного кадрового ресурса для запуска новых и обеспечения действующих </a:t>
            </a:r>
            <a:r>
              <a:rPr lang="ru-RU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производств</a:t>
            </a:r>
            <a:endParaRPr lang="ru-RU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межведомственное взаимодействие </a:t>
            </a:r>
            <a:r>
              <a:rPr lang="ru-RU" dirty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по вопросам кадрового </a:t>
            </a:r>
            <a:r>
              <a:rPr lang="ru-RU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обеспечения региональной экономики;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прогнозирование потребности в кадрах по перспективным и востребованным профессиям;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практико-ориентированное (дуальное) образование;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подготовка и переподготовка педагогических кадров, включая мастеров производственного обучения и наставников;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независимая оценка качества подготовки кадров;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мониторинг трудоустройства выпускников;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современная материально-техническая база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4836" y="6487003"/>
            <a:ext cx="589779" cy="365125"/>
          </a:xfrm>
        </p:spPr>
        <p:txBody>
          <a:bodyPr/>
          <a:lstStyle/>
          <a:p>
            <a:fld id="{28F95895-E824-487B-85D9-FC50C9A986B9}" type="slidenum">
              <a:rPr lang="ru-RU" sz="1600" b="1" smtClean="0">
                <a:solidFill>
                  <a:schemeClr val="tx1"/>
                </a:solidFill>
              </a:rPr>
              <a:t>6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C414A330-2554-244F-B556-1BAD7CFBB2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1" t="14456" r="52095" b="62210"/>
          <a:stretch/>
        </p:blipFill>
        <p:spPr>
          <a:xfrm>
            <a:off x="11063758" y="298604"/>
            <a:ext cx="1042158" cy="1273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887685" y="1774461"/>
            <a:ext cx="63505" cy="4750883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73570" y="4581128"/>
            <a:ext cx="525061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3FD9FC9-6C5D-BF4D-9B8D-BA43326383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9" y="123307"/>
            <a:ext cx="625092" cy="70481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366001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6462241"/>
              </p:ext>
            </p:extLst>
          </p:nvPr>
        </p:nvGraphicFramePr>
        <p:xfrm>
          <a:off x="2350790" y="614051"/>
          <a:ext cx="9649072" cy="611956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2484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006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4731">
                <a:tc>
                  <a:txBody>
                    <a:bodyPr/>
                    <a:lstStyle/>
                    <a:p>
                      <a:pPr algn="just"/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effectLst/>
                        </a:rPr>
                        <a:t>1.Актуализация</a:t>
                      </a:r>
                      <a:r>
                        <a:rPr lang="ru-RU" sz="1500" b="1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перечня</a:t>
                      </a:r>
                    </a:p>
                    <a:p>
                      <a:pPr algn="just"/>
                      <a:r>
                        <a:rPr lang="ru-RU" sz="1500" b="1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профессий и  </a:t>
                      </a:r>
                      <a:r>
                        <a:rPr lang="ru-RU" sz="1500" b="1" kern="1200" baseline="0" dirty="0">
                          <a:solidFill>
                            <a:srgbClr val="002060"/>
                          </a:solidFill>
                          <a:effectLst/>
                        </a:rPr>
                        <a:t>специальностей СПО</a:t>
                      </a:r>
                      <a:endParaRPr lang="ru-RU" sz="1500" b="1" dirty="0">
                        <a:solidFill>
                          <a:srgbClr val="002060"/>
                        </a:solidFill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just">
                        <a:buFont typeface="+mj-lt"/>
                        <a:buNone/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</a:rPr>
                        <a:t>Актуализированы </a:t>
                      </a:r>
                      <a:r>
                        <a:rPr lang="ru-RU" sz="1500" b="1" kern="1200" baseline="0" dirty="0">
                          <a:solidFill>
                            <a:schemeClr val="bg1"/>
                          </a:solidFill>
                          <a:effectLst/>
                        </a:rPr>
                        <a:t>на основе Справочника профессий </a:t>
                      </a:r>
                    </a:p>
                    <a:p>
                      <a:pPr marL="0" indent="0" algn="just">
                        <a:buFont typeface="+mj-lt"/>
                        <a:buNone/>
                      </a:pPr>
                      <a:r>
                        <a:rPr lang="ru-RU" sz="1500" b="1" kern="1200" baseline="0" dirty="0" smtClean="0">
                          <a:solidFill>
                            <a:schemeClr val="bg1"/>
                          </a:solidFill>
                          <a:effectLst/>
                        </a:rPr>
                        <a:t>Перечни профессий </a:t>
                      </a:r>
                      <a:r>
                        <a:rPr lang="ru-RU" sz="1500" b="1" kern="1200" baseline="0" dirty="0">
                          <a:solidFill>
                            <a:schemeClr val="bg1"/>
                          </a:solidFill>
                          <a:effectLst/>
                        </a:rPr>
                        <a:t>и специальностей СПО, </a:t>
                      </a:r>
                      <a:endParaRPr lang="ru-RU" sz="1500" b="1" kern="1200" baseline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indent="0" algn="just">
                        <a:buFont typeface="+mj-lt"/>
                        <a:buNone/>
                      </a:pPr>
                      <a:r>
                        <a:rPr lang="ru-RU" sz="1500" b="1" kern="1200" baseline="0" dirty="0" smtClean="0">
                          <a:solidFill>
                            <a:schemeClr val="bg1"/>
                          </a:solidFill>
                          <a:effectLst/>
                        </a:rPr>
                        <a:t>обновлены ФГОС СПО</a:t>
                      </a:r>
                      <a:endParaRPr lang="ru-RU" sz="15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283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2.Обновление ФГОС СПО</a:t>
                      </a:r>
                      <a:endParaRPr lang="ru-RU" sz="1500" b="1" kern="1200" baseline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1874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baseline="0" dirty="0" smtClean="0">
                          <a:solidFill>
                            <a:srgbClr val="002060"/>
                          </a:solidFill>
                        </a:rPr>
                        <a:t>1.Аттестации </a:t>
                      </a:r>
                      <a:r>
                        <a:rPr lang="ru-RU" sz="1500" b="1" baseline="0" dirty="0">
                          <a:solidFill>
                            <a:srgbClr val="002060"/>
                          </a:solidFill>
                        </a:rPr>
                        <a:t>с </a:t>
                      </a:r>
                      <a:r>
                        <a:rPr lang="ru-RU" sz="1500" b="1" baseline="0" dirty="0" smtClean="0">
                          <a:solidFill>
                            <a:srgbClr val="002060"/>
                          </a:solidFill>
                        </a:rPr>
                        <a:t>использованием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baseline="0" dirty="0" smtClean="0">
                          <a:solidFill>
                            <a:srgbClr val="002060"/>
                          </a:solidFill>
                        </a:rPr>
                        <a:t>механизма ДЭ</a:t>
                      </a:r>
                      <a:endParaRPr lang="ru-RU" sz="1500" b="1" dirty="0">
                        <a:solidFill>
                          <a:srgbClr val="002060"/>
                        </a:solidFill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В 50</a:t>
                      </a:r>
                      <a:r>
                        <a:rPr lang="ru-RU" sz="1500" b="1" kern="1200" dirty="0">
                          <a:solidFill>
                            <a:schemeClr val="bg1"/>
                          </a:solidFill>
                          <a:effectLst/>
                        </a:rPr>
                        <a:t>% </a:t>
                      </a:r>
                      <a:r>
                        <a:rPr lang="ru-RU" sz="15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ПОО </a:t>
                      </a:r>
                      <a:r>
                        <a:rPr lang="ru-RU" sz="1500" b="1" kern="1200" baseline="0" dirty="0" smtClean="0">
                          <a:solidFill>
                            <a:schemeClr val="bg1"/>
                          </a:solidFill>
                          <a:effectLst/>
                        </a:rPr>
                        <a:t>итоговая </a:t>
                      </a:r>
                      <a:r>
                        <a:rPr lang="ru-RU" sz="1500" b="1" kern="1200" baseline="0" dirty="0">
                          <a:solidFill>
                            <a:schemeClr val="bg1"/>
                          </a:solidFill>
                          <a:effectLst/>
                        </a:rPr>
                        <a:t>аттестация пройдет в </a:t>
                      </a:r>
                      <a:r>
                        <a:rPr lang="ru-RU" sz="1500" b="1" kern="1200" dirty="0">
                          <a:solidFill>
                            <a:schemeClr val="bg1"/>
                          </a:solidFill>
                          <a:effectLst/>
                        </a:rPr>
                        <a:t>форме </a:t>
                      </a:r>
                      <a:r>
                        <a:rPr lang="ru-RU" sz="15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ДЭ</a:t>
                      </a:r>
                      <a:r>
                        <a:rPr lang="ru-RU" sz="1500" b="1" kern="1200" baseline="0" dirty="0" smtClean="0">
                          <a:solidFill>
                            <a:schemeClr val="bg1"/>
                          </a:solidFill>
                          <a:effectLst/>
                        </a:rPr>
                        <a:t>;</a:t>
                      </a:r>
                      <a:endParaRPr lang="ru-RU" sz="1500" b="1" kern="1200" baseline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500" b="1" kern="1200" dirty="0">
                          <a:solidFill>
                            <a:schemeClr val="bg1"/>
                          </a:solidFill>
                          <a:effectLst/>
                        </a:rPr>
                        <a:t>25% </a:t>
                      </a:r>
                      <a:r>
                        <a:rPr lang="ru-RU" sz="15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выпускников пройдут </a:t>
                      </a:r>
                      <a:r>
                        <a:rPr lang="ru-RU" sz="1500" b="1" kern="1200" baseline="0" dirty="0" smtClean="0">
                          <a:solidFill>
                            <a:schemeClr val="bg1"/>
                          </a:solidFill>
                          <a:effectLst/>
                        </a:rPr>
                        <a:t>аттестацию </a:t>
                      </a:r>
                      <a:r>
                        <a:rPr lang="ru-RU" sz="1500" b="1" kern="1200" baseline="0" dirty="0">
                          <a:solidFill>
                            <a:schemeClr val="bg1"/>
                          </a:solidFill>
                          <a:effectLst/>
                        </a:rPr>
                        <a:t>с использованием механизма </a:t>
                      </a:r>
                      <a:r>
                        <a:rPr lang="ru-RU" sz="1500" b="1" kern="1200" baseline="0" dirty="0" smtClean="0">
                          <a:solidFill>
                            <a:schemeClr val="bg1"/>
                          </a:solidFill>
                          <a:effectLst/>
                        </a:rPr>
                        <a:t>ДЭ</a:t>
                      </a:r>
                      <a:endParaRPr lang="ru-RU" sz="1500" b="1" kern="1200" baseline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36624">
                <a:tc>
                  <a:txBody>
                    <a:bodyPr/>
                    <a:lstStyle/>
                    <a:p>
                      <a:pPr algn="just"/>
                      <a:r>
                        <a:rPr lang="ru-RU" sz="1500" b="1" dirty="0" smtClean="0">
                          <a:solidFill>
                            <a:srgbClr val="002060"/>
                          </a:solidFill>
                        </a:rPr>
                        <a:t>1.Мастерские</a:t>
                      </a:r>
                      <a:r>
                        <a:rPr lang="ru-RU" sz="1500" b="1" dirty="0">
                          <a:solidFill>
                            <a:srgbClr val="002060"/>
                          </a:solidFill>
                        </a:rPr>
                        <a:t>,</a:t>
                      </a:r>
                      <a:r>
                        <a:rPr lang="ru-RU" sz="1500" b="1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500" b="1" baseline="0" dirty="0" smtClean="0">
                          <a:solidFill>
                            <a:srgbClr val="002060"/>
                          </a:solidFill>
                        </a:rPr>
                        <a:t>оснащенные современной</a:t>
                      </a:r>
                    </a:p>
                    <a:p>
                      <a:pPr algn="just"/>
                      <a:r>
                        <a:rPr lang="ru-RU" sz="1500" b="1" baseline="0" dirty="0" smtClean="0">
                          <a:solidFill>
                            <a:srgbClr val="002060"/>
                          </a:solidFill>
                        </a:rPr>
                        <a:t>МТБ </a:t>
                      </a:r>
                      <a:r>
                        <a:rPr lang="ru-RU" sz="1500" b="1" baseline="0" dirty="0">
                          <a:solidFill>
                            <a:srgbClr val="002060"/>
                          </a:solidFill>
                        </a:rPr>
                        <a:t>по одной из </a:t>
                      </a:r>
                      <a:r>
                        <a:rPr lang="ru-RU" sz="1500" b="1" baseline="0" dirty="0" smtClean="0">
                          <a:solidFill>
                            <a:srgbClr val="002060"/>
                          </a:solidFill>
                        </a:rPr>
                        <a:t>приоритетных  </a:t>
                      </a:r>
                      <a:r>
                        <a:rPr lang="ru-RU" sz="1500" b="1" baseline="0" dirty="0">
                          <a:solidFill>
                            <a:srgbClr val="002060"/>
                          </a:solidFill>
                        </a:rPr>
                        <a:t>компетенций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5000 мастерских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473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2.Центры опережающей профессиональной </a:t>
                      </a:r>
                      <a:r>
                        <a:rPr lang="ru-RU" sz="1500" b="1" kern="1200" baseline="0" dirty="0">
                          <a:solidFill>
                            <a:srgbClr val="002060"/>
                          </a:solidFill>
                          <a:effectLst/>
                        </a:rPr>
                        <a:t>подготовки</a:t>
                      </a:r>
                      <a:endParaRPr lang="ru-RU" sz="1500" b="1" kern="1200" baseline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500" b="1" baseline="0" dirty="0" smtClean="0">
                          <a:solidFill>
                            <a:schemeClr val="bg1"/>
                          </a:solidFill>
                        </a:rPr>
                        <a:t>100 ЦОПП</a:t>
                      </a:r>
                      <a:endParaRPr lang="ru-RU" sz="15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4605">
                <a:tc>
                  <a:txBody>
                    <a:bodyPr/>
                    <a:lstStyle/>
                    <a:p>
                      <a:pPr algn="just"/>
                      <a:r>
                        <a:rPr lang="ru-RU" sz="1500" b="1" baseline="0" dirty="0" smtClean="0">
                          <a:solidFill>
                            <a:srgbClr val="002060"/>
                          </a:solidFill>
                        </a:rPr>
                        <a:t>1.Повышение квалификации преподавателей </a:t>
                      </a:r>
                      <a:r>
                        <a:rPr lang="ru-RU" sz="1500" b="1" baseline="0" dirty="0">
                          <a:solidFill>
                            <a:srgbClr val="002060"/>
                          </a:solidFill>
                        </a:rPr>
                        <a:t>(мастеров </a:t>
                      </a:r>
                      <a:r>
                        <a:rPr lang="ru-RU" sz="1500" b="1" baseline="0" dirty="0" smtClean="0">
                          <a:solidFill>
                            <a:srgbClr val="002060"/>
                          </a:solidFill>
                        </a:rPr>
                        <a:t>ПО) </a:t>
                      </a:r>
                      <a:r>
                        <a:rPr lang="ru-RU" sz="1500" b="1" baseline="0" dirty="0">
                          <a:solidFill>
                            <a:srgbClr val="002060"/>
                          </a:solidFill>
                        </a:rPr>
                        <a:t>в </a:t>
                      </a:r>
                      <a:r>
                        <a:rPr lang="ru-RU" sz="1500" b="1" baseline="0" smtClean="0">
                          <a:solidFill>
                            <a:srgbClr val="002060"/>
                          </a:solidFill>
                        </a:rPr>
                        <a:t>Академии ВСР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</a:rPr>
                        <a:t>35 тыс. преподавателей</a:t>
                      </a:r>
                      <a:r>
                        <a:rPr lang="ru-RU" sz="1500" b="1" baseline="0" dirty="0">
                          <a:solidFill>
                            <a:schemeClr val="bg1"/>
                          </a:solidFill>
                        </a:rPr>
                        <a:t> (мастеров </a:t>
                      </a:r>
                      <a:r>
                        <a:rPr lang="ru-RU" sz="1500" b="1" baseline="0" dirty="0" smtClean="0">
                          <a:solidFill>
                            <a:schemeClr val="bg1"/>
                          </a:solidFill>
                        </a:rPr>
                        <a:t>ПО) </a:t>
                      </a:r>
                      <a:r>
                        <a:rPr lang="ru-RU" sz="1500" b="1" baseline="0" dirty="0">
                          <a:solidFill>
                            <a:schemeClr val="bg1"/>
                          </a:solidFill>
                        </a:rPr>
                        <a:t>пройдут повышение квалификации, из них 10 тыс. </a:t>
                      </a:r>
                      <a:r>
                        <a:rPr lang="ru-RU" sz="1500" b="1" baseline="0" dirty="0" smtClean="0">
                          <a:solidFill>
                            <a:schemeClr val="bg1"/>
                          </a:solidFill>
                        </a:rPr>
                        <a:t>– будут сертифицированы </a:t>
                      </a:r>
                      <a:r>
                        <a:rPr lang="ru-RU" sz="1500" b="1" baseline="0" dirty="0">
                          <a:solidFill>
                            <a:schemeClr val="bg1"/>
                          </a:solidFill>
                        </a:rPr>
                        <a:t>в качестве экспертов</a:t>
                      </a:r>
                      <a:endParaRPr lang="ru-RU" sz="15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64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effectLst/>
                        </a:rPr>
                        <a:t>2.Профессиональная</a:t>
                      </a:r>
                      <a:r>
                        <a:rPr lang="ru-RU" sz="1500" b="1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 </a:t>
                      </a:r>
                      <a:r>
                        <a:rPr lang="ru-RU" sz="1500" b="1" kern="1200" baseline="0" dirty="0">
                          <a:solidFill>
                            <a:srgbClr val="002060"/>
                          </a:solidFill>
                          <a:effectLst/>
                        </a:rPr>
                        <a:t>переподготовка  команд </a:t>
                      </a:r>
                      <a:r>
                        <a:rPr lang="ru-RU" sz="1500" b="1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500" b="1" kern="1200" baseline="0" dirty="0">
                          <a:solidFill>
                            <a:srgbClr val="002060"/>
                          </a:solidFill>
                          <a:effectLst/>
                        </a:rPr>
                        <a:t>руководителей ПОО </a:t>
                      </a:r>
                      <a:endParaRPr lang="ru-RU" sz="1500" b="1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 typeface="+mj-lt"/>
                        <a:buNone/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</a:rPr>
                        <a:t>Подготовлены</a:t>
                      </a:r>
                      <a:r>
                        <a:rPr lang="ru-RU" sz="1500" b="1" baseline="0" dirty="0">
                          <a:solidFill>
                            <a:schemeClr val="bg1"/>
                          </a:solidFill>
                        </a:rPr>
                        <a:t> команды руководителей ПОО</a:t>
                      </a:r>
                      <a:endParaRPr lang="ru-RU" sz="15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3508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effectLst/>
                        </a:rPr>
                        <a:t>1.Вовлечение</a:t>
                      </a:r>
                      <a:r>
                        <a:rPr lang="ru-RU" sz="1500" b="1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effectLst/>
                        </a:rPr>
                        <a:t>общественно-деловых </a:t>
                      </a:r>
                      <a:r>
                        <a:rPr lang="ru-RU" sz="1500" b="1" kern="1200" dirty="0">
                          <a:solidFill>
                            <a:srgbClr val="002060"/>
                          </a:solidFill>
                          <a:effectLst/>
                        </a:rPr>
                        <a:t>объединений и </a:t>
                      </a:r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effectLst/>
                        </a:rPr>
                        <a:t>участие работодателей </a:t>
                      </a:r>
                      <a:r>
                        <a:rPr lang="ru-RU" sz="1500" b="1" kern="1200" dirty="0">
                          <a:solidFill>
                            <a:srgbClr val="002060"/>
                          </a:solidFill>
                          <a:effectLst/>
                        </a:rPr>
                        <a:t>в </a:t>
                      </a:r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effectLst/>
                        </a:rPr>
                        <a:t>управлении ПОО</a:t>
                      </a:r>
                      <a:endParaRPr lang="ru-RU" sz="1500" b="1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18283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</a:rPr>
                        <a:t>Разработана</a:t>
                      </a:r>
                      <a:r>
                        <a:rPr lang="ru-RU" sz="1500" b="1" baseline="0" dirty="0">
                          <a:solidFill>
                            <a:schemeClr val="bg1"/>
                          </a:solidFill>
                        </a:rPr>
                        <a:t> и внедрена целевая модель </a:t>
                      </a:r>
                      <a:r>
                        <a:rPr lang="ru-RU" sz="1500" b="1" kern="1200" baseline="0" dirty="0">
                          <a:solidFill>
                            <a:schemeClr val="bg1"/>
                          </a:solidFill>
                          <a:effectLst/>
                        </a:rPr>
                        <a:t>в</a:t>
                      </a:r>
                      <a:r>
                        <a:rPr lang="ru-RU" sz="1500" b="1" kern="1200" dirty="0">
                          <a:solidFill>
                            <a:schemeClr val="bg1"/>
                          </a:solidFill>
                          <a:effectLst/>
                        </a:rPr>
                        <a:t>овлечения общественно-деловых объединений и участия </a:t>
                      </a:r>
                      <a:r>
                        <a:rPr lang="ru-RU" sz="15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работодателей </a:t>
                      </a:r>
                      <a:r>
                        <a:rPr lang="ru-RU" sz="1500" b="1" kern="1200" dirty="0">
                          <a:solidFill>
                            <a:schemeClr val="bg1"/>
                          </a:solidFill>
                          <a:effectLst/>
                        </a:rPr>
                        <a:t>в управлении </a:t>
                      </a:r>
                      <a:r>
                        <a:rPr lang="ru-RU" sz="15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ПОО</a:t>
                      </a:r>
                      <a:endParaRPr lang="ru-RU" sz="15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062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2.Наставничество</a:t>
                      </a:r>
                      <a:endParaRPr lang="ru-RU" sz="1500" b="1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 typeface="+mj-lt"/>
                        <a:buNone/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</a:rPr>
                        <a:t>70% обучающихся вовлечены в различные формы наставничества</a:t>
                      </a:r>
                      <a:endParaRPr lang="ru-RU" sz="15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63662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effectLst/>
                        </a:rPr>
                        <a:t>3.Привлечение внебюджетного финансирования</a:t>
                      </a:r>
                      <a:r>
                        <a:rPr lang="ru-RU" sz="1500" b="1" kern="1200" dirty="0">
                          <a:solidFill>
                            <a:srgbClr val="002060"/>
                          </a:solidFill>
                          <a:effectLst/>
                        </a:rPr>
                        <a:t>, в том числе в </a:t>
                      </a:r>
                      <a:r>
                        <a:rPr lang="ru-RU" sz="1500" b="1" kern="120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500" b="1" kern="1200" dirty="0">
                          <a:solidFill>
                            <a:srgbClr val="002060"/>
                          </a:solidFill>
                          <a:effectLst/>
                        </a:rPr>
                        <a:t>форме  ГЧП</a:t>
                      </a:r>
                      <a:endParaRPr lang="ru-RU" sz="1500" b="1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18283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</a:rPr>
                        <a:t>Разработаны и внедрены новые механизмы привлечения </a:t>
                      </a:r>
                      <a:r>
                        <a:rPr lang="ru-RU" sz="1500" b="1" kern="1200" dirty="0">
                          <a:solidFill>
                            <a:schemeClr val="bg1"/>
                          </a:solidFill>
                          <a:effectLst/>
                        </a:rPr>
                        <a:t>внебюджетного финансирования, в том числе в форме ГЧП</a:t>
                      </a:r>
                    </a:p>
                  </a:txBody>
                  <a:tcPr marL="121904" marR="121904">
                    <a:cell3D prstMaterial="dkEdge">
                      <a:bevel/>
                      <a:lightRig rig="flood" dir="t"/>
                    </a:cell3D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63319" y="65133"/>
            <a:ext cx="11581567" cy="52320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23" tIns="45711" rIns="91423" bIns="45711">
            <a:spAutoFit/>
          </a:bodyPr>
          <a:lstStyle/>
          <a:p>
            <a:pPr algn="ctr"/>
            <a:r>
              <a:rPr lang="ru-RU" sz="28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   </a:t>
            </a:r>
            <a:r>
              <a:rPr lang="ru-RU" sz="2400" dirty="0" smtClean="0">
                <a:solidFill>
                  <a:srgbClr val="1F497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ИНСТРУМЕНТЫ МОДЕРНИЗАЦИИ ФЕДЕРАЛЬНОГО </a:t>
            </a:r>
            <a:r>
              <a:rPr lang="ru-RU" sz="2400" dirty="0">
                <a:solidFill>
                  <a:srgbClr val="1F497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ПРОЕКТА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0140" y="824662"/>
            <a:ext cx="2144129" cy="58477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Новое содержание</a:t>
            </a:r>
          </a:p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-1" y="1556792"/>
            <a:ext cx="2144129" cy="58477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Независимая оценка 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6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ДЭ</a:t>
            </a:r>
            <a:endParaRPr lang="ru-RU" sz="1600" b="1" dirty="0">
              <a:solidFill>
                <a:srgbClr val="4F81B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2489706"/>
            <a:ext cx="2169558" cy="58477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baseline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Инфраструктурные 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baseline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ешения</a:t>
            </a:r>
            <a:endParaRPr lang="ru-RU" sz="1600" b="1" baseline="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140" y="5373216"/>
            <a:ext cx="2034788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Новые управленческие механизмы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110" y="3633907"/>
            <a:ext cx="2174190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Формирование\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кадрового потенциала ПОО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C414A330-2554-244F-B556-1BAD7CFBB2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1" t="14456" r="52095" b="62210"/>
          <a:stretch/>
        </p:blipFill>
        <p:spPr>
          <a:xfrm>
            <a:off x="11471103" y="1"/>
            <a:ext cx="737372" cy="614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03FD9FC9-6C5D-BF4D-9B8D-BA43326383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9" y="123307"/>
            <a:ext cx="625092" cy="70481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208115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9679</TotalTime>
  <Words>915</Words>
  <Application>Microsoft Office PowerPoint</Application>
  <PresentationFormat>Произвольный</PresentationFormat>
  <Paragraphs>196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 </vt:lpstr>
      <vt:lpstr>Майские указы 2018. Образование: ключевые точки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модернизации организаций, реализующих образовательные программы среднего профессионального образования, в целях устранения дефицита рабочих кадров в субъектах Российской Федерации</dc:title>
  <dc:creator>Рита</dc:creator>
  <cp:lastModifiedBy>Левченко Алексей Николаевич</cp:lastModifiedBy>
  <cp:revision>555</cp:revision>
  <cp:lastPrinted>2019-05-21T14:59:42Z</cp:lastPrinted>
  <dcterms:created xsi:type="dcterms:W3CDTF">2018-04-20T08:08:22Z</dcterms:created>
  <dcterms:modified xsi:type="dcterms:W3CDTF">2019-06-05T15:48:21Z</dcterms:modified>
</cp:coreProperties>
</file>